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6"/>
  </p:notesMasterIdLst>
  <p:handoutMasterIdLst>
    <p:handoutMasterId r:id="rId17"/>
  </p:handoutMasterIdLst>
  <p:sldIdLst>
    <p:sldId id="1526" r:id="rId2"/>
    <p:sldId id="1453" r:id="rId3"/>
    <p:sldId id="1454" r:id="rId4"/>
    <p:sldId id="1452" r:id="rId5"/>
    <p:sldId id="1544" r:id="rId6"/>
    <p:sldId id="1527" r:id="rId7"/>
    <p:sldId id="1558" r:id="rId8"/>
    <p:sldId id="1556" r:id="rId9"/>
    <p:sldId id="1557" r:id="rId10"/>
    <p:sldId id="1553" r:id="rId11"/>
    <p:sldId id="1456" r:id="rId12"/>
    <p:sldId id="1458" r:id="rId13"/>
    <p:sldId id="1548" r:id="rId14"/>
    <p:sldId id="145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C67"/>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76" autoAdjust="0"/>
    <p:restoredTop sz="82058" autoAdjust="0"/>
  </p:normalViewPr>
  <p:slideViewPr>
    <p:cSldViewPr snapToGrid="0">
      <p:cViewPr varScale="1">
        <p:scale>
          <a:sx n="98" d="100"/>
          <a:sy n="98" d="100"/>
        </p:scale>
        <p:origin x="1362" y="90"/>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1" d="100"/>
          <a:sy n="91" d="100"/>
        </p:scale>
        <p:origin x="375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9996A5-CDFA-4FEF-B9FA-99C6A27416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C6002D5-AFD6-4B64-889C-6089F5AD0B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E72F5D-C35F-4583-AC44-96057386B1C3}" type="datetimeFigureOut">
              <a:rPr lang="en-US" smtClean="0"/>
              <a:t>4/13/2024</a:t>
            </a:fld>
            <a:endParaRPr lang="en-US"/>
          </a:p>
        </p:txBody>
      </p:sp>
      <p:sp>
        <p:nvSpPr>
          <p:cNvPr id="4" name="Footer Placeholder 3">
            <a:extLst>
              <a:ext uri="{FF2B5EF4-FFF2-40B4-BE49-F238E27FC236}">
                <a16:creationId xmlns:a16="http://schemas.microsoft.com/office/drawing/2014/main" id="{9B6892E0-9B3D-4A16-A3D7-65F9D5451F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94A9B6-496B-4302-B6B3-7998B21AA1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2B022A-1C23-4C6C-B7AA-C008090E503C}" type="slidenum">
              <a:rPr lang="en-US" smtClean="0"/>
              <a:t>‹#›</a:t>
            </a:fld>
            <a:endParaRPr lang="en-US"/>
          </a:p>
        </p:txBody>
      </p:sp>
    </p:spTree>
    <p:extLst>
      <p:ext uri="{BB962C8B-B14F-4D97-AF65-F5344CB8AC3E}">
        <p14:creationId xmlns:p14="http://schemas.microsoft.com/office/powerpoint/2010/main" val="3752406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EFC5D-34F1-49CC-B075-2C1CB9B5A5B7}" type="datetimeFigureOut">
              <a:rPr lang="en-US" smtClean="0"/>
              <a:t>4/13/2024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D0238-40BC-4CCE-B51E-62AE5A568757}" type="slidenum">
              <a:rPr lang="en-US" smtClean="0"/>
              <a:t>‹#›</a:t>
            </a:fld>
            <a:endParaRPr lang="en-US"/>
          </a:p>
        </p:txBody>
      </p:sp>
    </p:spTree>
    <p:extLst>
      <p:ext uri="{BB962C8B-B14F-4D97-AF65-F5344CB8AC3E}">
        <p14:creationId xmlns:p14="http://schemas.microsoft.com/office/powerpoint/2010/main" val="3070144010"/>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1pPr>
    <a:lvl2pPr marL="36576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2pPr>
    <a:lvl3pPr marL="54864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3pPr>
    <a:lvl4pPr marL="73152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4pPr>
    <a:lvl5pPr marL="91440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a:t>
            </a:fld>
            <a:endParaRPr lang="en-US"/>
          </a:p>
        </p:txBody>
      </p:sp>
    </p:spTree>
    <p:extLst>
      <p:ext uri="{BB962C8B-B14F-4D97-AF65-F5344CB8AC3E}">
        <p14:creationId xmlns:p14="http://schemas.microsoft.com/office/powerpoint/2010/main" val="2629419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spcBef>
                <a:spcPts val="0"/>
              </a:spcBef>
              <a:spcAft>
                <a:spcPts val="0"/>
              </a:spcAft>
              <a:buFont typeface="Symbol" panose="05050102010706020507" pitchFamily="18" charset="2"/>
              <a:buChar char=""/>
            </a:pPr>
            <a:r>
              <a:rPr lang="en-US" sz="1200" b="1" dirty="0">
                <a:effectLst/>
                <a:latin typeface="Arial" panose="020B0604020202020204" pitchFamily="34" charset="0"/>
                <a:ea typeface="Calibri" panose="020F0502020204030204" pitchFamily="34" charset="0"/>
                <a:cs typeface="Arial" panose="020B0604020202020204" pitchFamily="34" charset="0"/>
              </a:rPr>
              <a:t>Vs 6</a:t>
            </a:r>
          </a:p>
          <a:p>
            <a:pPr marL="365760" marR="0" lvl="1" indent="-18288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1" dirty="0">
                <a:solidFill>
                  <a:srgbClr val="001320"/>
                </a:solidFill>
                <a:latin typeface="Arial" panose="020B0604020202020204" pitchFamily="34" charset="0"/>
                <a:cs typeface="Arial" panose="020B0604020202020204" pitchFamily="34" charset="0"/>
              </a:rPr>
              <a:t>Word “gospel” used</a:t>
            </a:r>
          </a:p>
          <a:p>
            <a:pPr marL="365760" marR="0" lvl="1" indent="-18288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1" dirty="0">
                <a:solidFill>
                  <a:srgbClr val="001320"/>
                </a:solidFill>
                <a:effectLst/>
                <a:latin typeface="Arial" panose="020B0604020202020204" pitchFamily="34" charset="0"/>
                <a:ea typeface="Calibri" panose="020F0502020204030204" pitchFamily="34" charset="0"/>
                <a:cs typeface="Arial" panose="020B0604020202020204" pitchFamily="34" charset="0"/>
              </a:rPr>
              <a:t>When Revelation wants to refer to the gospel, it uses the word gospel in Greek</a:t>
            </a:r>
          </a:p>
          <a:p>
            <a:pPr marL="182880" marR="0" lvl="0" indent="-18288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US" sz="1200" b="1" dirty="0">
              <a:solidFill>
                <a:srgbClr val="001320"/>
              </a:solidFill>
              <a:effectLst/>
              <a:latin typeface="Arial" panose="020B0604020202020204" pitchFamily="34" charset="0"/>
              <a:ea typeface="Calibri" panose="020F0502020204030204" pitchFamily="34" charset="0"/>
              <a:cs typeface="Arial" panose="020B0604020202020204" pitchFamily="34" charset="0"/>
            </a:endParaRPr>
          </a:p>
          <a:p>
            <a:pPr marL="182880" marR="0" lvl="0" indent="-18288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200" b="1" dirty="0">
                <a:solidFill>
                  <a:srgbClr val="001320"/>
                </a:solidFill>
                <a:effectLst/>
                <a:latin typeface="Arial" panose="020B0604020202020204" pitchFamily="34" charset="0"/>
                <a:ea typeface="Calibri" panose="020F0502020204030204" pitchFamily="34" charset="0"/>
                <a:cs typeface="Arial" panose="020B0604020202020204" pitchFamily="34" charset="0"/>
              </a:rPr>
              <a:t>Rev 5 – that is why the scroll with 7 seals is not translated as gospel</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365760" marR="0" lvl="1" indent="-18288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1" dirty="0">
                <a:solidFill>
                  <a:srgbClr val="001320"/>
                </a:solidFill>
                <a:effectLst/>
                <a:latin typeface="Arial" panose="020B0604020202020204" pitchFamily="34" charset="0"/>
                <a:ea typeface="Calibri" panose="020F0502020204030204" pitchFamily="34" charset="0"/>
                <a:cs typeface="Arial" panose="020B0604020202020204" pitchFamily="34" charset="0"/>
              </a:rPr>
              <a:t>Don’t force Revelation to say something that it is not saying</a:t>
            </a:r>
          </a:p>
          <a:p>
            <a:pPr marL="365760" marR="0" lvl="1" indent="-18288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1" dirty="0">
                <a:solidFill>
                  <a:srgbClr val="001320"/>
                </a:solidFill>
                <a:effectLst/>
                <a:latin typeface="Arial" panose="020B0604020202020204" pitchFamily="34" charset="0"/>
                <a:ea typeface="Calibri" panose="020F0502020204030204" pitchFamily="34" charset="0"/>
                <a:cs typeface="Arial" panose="020B0604020202020204" pitchFamily="34" charset="0"/>
              </a:rPr>
              <a:t>History will usually keep you out of trouble</a:t>
            </a:r>
          </a:p>
          <a:p>
            <a:pPr marL="365760" marR="0" lvl="1" indent="-18288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1200" b="1" dirty="0">
              <a:solidFill>
                <a:srgbClr val="001320"/>
              </a:solidFill>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001320"/>
                </a:solidFill>
                <a:effectLst/>
                <a:latin typeface="Arial" panose="020B0604020202020204" pitchFamily="34" charset="0"/>
                <a:ea typeface="Calibri" panose="020F0502020204030204" pitchFamily="34" charset="0"/>
                <a:cs typeface="Arial" panose="020B0604020202020204" pitchFamily="34" charset="0"/>
              </a:rPr>
              <a:t>When Revelation means “gospel”, it says “gospel”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solidFill>
                <a:srgbClr val="00132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10</a:t>
            </a:fld>
            <a:endParaRPr lang="en-US"/>
          </a:p>
        </p:txBody>
      </p:sp>
    </p:spTree>
    <p:extLst>
      <p:ext uri="{BB962C8B-B14F-4D97-AF65-F5344CB8AC3E}">
        <p14:creationId xmlns:p14="http://schemas.microsoft.com/office/powerpoint/2010/main" val="3139877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1200" b="1" dirty="0">
                <a:effectLst/>
                <a:latin typeface="Arial" panose="020B0604020202020204" pitchFamily="34" charset="0"/>
                <a:ea typeface="Calibri" panose="020F0502020204030204" pitchFamily="34" charset="0"/>
                <a:cs typeface="Arial" panose="020B0604020202020204" pitchFamily="34" charset="0"/>
              </a:rPr>
              <a:t>Preview of coming attractions:</a:t>
            </a:r>
          </a:p>
          <a:p>
            <a:pPr marL="182880" marR="0" lvl="0" indent="-182880">
              <a:spcBef>
                <a:spcPts val="0"/>
              </a:spcBef>
              <a:spcAft>
                <a:spcPts val="0"/>
              </a:spcAft>
              <a:buFont typeface="Symbol" panose="05050102010706020507" pitchFamily="18" charset="2"/>
              <a:buChar char=""/>
            </a:pP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182880" marR="0" lvl="0" indent="-182880">
              <a:spcBef>
                <a:spcPts val="0"/>
              </a:spcBef>
              <a:spcAft>
                <a:spcPts val="0"/>
              </a:spcAft>
              <a:buFont typeface="Symbol" panose="05050102010706020507" pitchFamily="18" charset="2"/>
              <a:buChar char=""/>
            </a:pPr>
            <a:r>
              <a:rPr lang="en-US" sz="1200" b="1" dirty="0">
                <a:effectLst/>
                <a:latin typeface="Arial" panose="020B0604020202020204" pitchFamily="34" charset="0"/>
                <a:ea typeface="Calibri" panose="020F0502020204030204" pitchFamily="34" charset="0"/>
                <a:cs typeface="Arial" panose="020B0604020202020204" pitchFamily="34" charset="0"/>
              </a:rPr>
              <a:t>To Cause – in this case, “made” does not mean to force.</a:t>
            </a:r>
          </a:p>
          <a:p>
            <a:pPr marL="182880" marR="0" lvl="0" indent="-182880">
              <a:spcBef>
                <a:spcPts val="0"/>
              </a:spcBef>
              <a:spcAft>
                <a:spcPts val="0"/>
              </a:spcAft>
              <a:buFont typeface="Symbol" panose="05050102010706020507" pitchFamily="18" charset="2"/>
              <a:buChar char=""/>
            </a:pP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182880" marR="0" lvl="0" indent="-182880">
              <a:spcBef>
                <a:spcPts val="0"/>
              </a:spcBef>
              <a:spcAft>
                <a:spcPts val="0"/>
              </a:spcAft>
              <a:buFont typeface="Symbol" panose="05050102010706020507" pitchFamily="18" charset="2"/>
              <a:buChar char=""/>
            </a:pPr>
            <a:r>
              <a:rPr lang="en-US" sz="1200" b="1" dirty="0">
                <a:effectLst/>
                <a:latin typeface="Arial" panose="020B0604020202020204" pitchFamily="34" charset="0"/>
                <a:ea typeface="Calibri" panose="020F0502020204030204" pitchFamily="34" charset="0"/>
                <a:cs typeface="Arial" panose="020B0604020202020204" pitchFamily="34" charset="0"/>
              </a:rPr>
              <a:t>Babylon – evil city to represent villain of Revelation</a:t>
            </a:r>
          </a:p>
          <a:p>
            <a:pPr marL="182880" marR="0" lvl="0" indent="-182880">
              <a:spcBef>
                <a:spcPts val="0"/>
              </a:spcBef>
              <a:spcAft>
                <a:spcPts val="0"/>
              </a:spcAft>
              <a:buFont typeface="Symbol" panose="05050102010706020507" pitchFamily="18" charset="2"/>
              <a:buChar char=""/>
            </a:pP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182880" marR="0" lvl="0" indent="-182880">
              <a:spcBef>
                <a:spcPts val="0"/>
              </a:spcBef>
              <a:spcAft>
                <a:spcPts val="0"/>
              </a:spcAft>
              <a:buFont typeface="Symbol" panose="05050102010706020507" pitchFamily="18" charset="2"/>
              <a:buChar char=""/>
            </a:pPr>
            <a:r>
              <a:rPr lang="en-US" sz="1200" b="1" dirty="0">
                <a:effectLst/>
                <a:latin typeface="Arial" panose="020B0604020202020204" pitchFamily="34" charset="0"/>
                <a:ea typeface="Calibri" panose="020F0502020204030204" pitchFamily="34" charset="0"/>
                <a:cs typeface="Arial" panose="020B0604020202020204" pitchFamily="34" charset="0"/>
              </a:rPr>
              <a:t>“Fornication” used 12x in Revelation</a:t>
            </a:r>
          </a:p>
          <a:p>
            <a:pPr marL="182880" marR="0" lvl="0" indent="-182880">
              <a:spcBef>
                <a:spcPts val="0"/>
              </a:spcBef>
              <a:spcAft>
                <a:spcPts val="0"/>
              </a:spcAft>
              <a:buFont typeface="Symbol" panose="05050102010706020507" pitchFamily="18" charset="2"/>
              <a:buChar char=""/>
            </a:pP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182880" marR="0" lvl="0" indent="-182880">
              <a:spcBef>
                <a:spcPts val="0"/>
              </a:spcBef>
              <a:spcAft>
                <a:spcPts val="0"/>
              </a:spcAft>
              <a:buFont typeface="Symbol" panose="05050102010706020507" pitchFamily="18" charset="2"/>
              <a:buChar char=""/>
            </a:pPr>
            <a:r>
              <a:rPr lang="en-US" sz="1200" b="1" dirty="0">
                <a:effectLst/>
                <a:latin typeface="Arial" panose="020B0604020202020204" pitchFamily="34" charset="0"/>
                <a:ea typeface="Calibri" panose="020F0502020204030204" pitchFamily="34" charset="0"/>
                <a:cs typeface="Arial" panose="020B0604020202020204" pitchFamily="34" charset="0"/>
              </a:rPr>
              <a:t>Rev 14:8 – “because she made all nations drink the wine of the wrath of her fornication.”  </a:t>
            </a:r>
          </a:p>
          <a:p>
            <a:pPr marL="365760" marR="0" lvl="1" indent="-182880">
              <a:spcBef>
                <a:spcPts val="0"/>
              </a:spcBef>
              <a:spcAft>
                <a:spcPts val="0"/>
              </a:spcAft>
              <a:buFont typeface="Wingdings" panose="05000000000000000000" pitchFamily="2" charset="2"/>
              <a:buChar char="Ø"/>
            </a:pPr>
            <a:r>
              <a:rPr lang="en-US" sz="1200" b="1" dirty="0">
                <a:effectLst/>
                <a:latin typeface="Arial" panose="020B0604020202020204" pitchFamily="34" charset="0"/>
                <a:ea typeface="Calibri" panose="020F0502020204030204" pitchFamily="34" charset="0"/>
                <a:cs typeface="Arial" panose="020B0604020202020204" pitchFamily="34" charset="0"/>
              </a:rPr>
              <a:t>“she” = villain of Revelation</a:t>
            </a:r>
          </a:p>
          <a:p>
            <a:pPr marL="365760" marR="0" lvl="1" indent="-182880">
              <a:spcBef>
                <a:spcPts val="0"/>
              </a:spcBef>
              <a:spcAft>
                <a:spcPts val="0"/>
              </a:spcAft>
              <a:buFont typeface="Wingdings" panose="05000000000000000000" pitchFamily="2" charset="2"/>
              <a:buChar char="Ø"/>
            </a:pPr>
            <a:r>
              <a:rPr lang="en-US" sz="1200" b="1" dirty="0">
                <a:effectLst/>
                <a:latin typeface="Arial" panose="020B0604020202020204" pitchFamily="34" charset="0"/>
                <a:ea typeface="Calibri" panose="020F0502020204030204" pitchFamily="34" charset="0"/>
                <a:cs typeface="Arial" panose="020B0604020202020204" pitchFamily="34" charset="0"/>
              </a:rPr>
              <a:t>Will see same imagery and accusation in chapters 17 and 18</a:t>
            </a:r>
          </a:p>
          <a:p>
            <a:pPr marL="182880" marR="0" lvl="0" indent="-182880">
              <a:spcBef>
                <a:spcPts val="0"/>
              </a:spcBef>
              <a:spcAft>
                <a:spcPts val="0"/>
              </a:spcAft>
              <a:buFont typeface="Symbol" panose="05050102010706020507" pitchFamily="18" charset="2"/>
              <a:buChar char=""/>
            </a:pP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lvl="0" indent="0">
              <a:spcBef>
                <a:spcPts val="0"/>
              </a:spcBef>
              <a:spcAft>
                <a:spcPts val="0"/>
              </a:spcAft>
              <a:buFont typeface="Symbol" panose="05050102010706020507" pitchFamily="18" charset="2"/>
              <a:buNone/>
            </a:pPr>
            <a:r>
              <a:rPr lang="en-US" sz="1200" b="1" dirty="0">
                <a:effectLst/>
                <a:latin typeface="Arial" panose="020B0604020202020204" pitchFamily="34" charset="0"/>
                <a:ea typeface="Calibri" panose="020F0502020204030204" pitchFamily="34" charset="0"/>
                <a:cs typeface="Arial" panose="020B0604020202020204" pitchFamily="34" charset="0"/>
              </a:rPr>
              <a:t>* CRITICAL *</a:t>
            </a:r>
          </a:p>
          <a:p>
            <a:pPr marL="182880" marR="0" lvl="0" indent="-182880">
              <a:spcBef>
                <a:spcPts val="0"/>
              </a:spcBef>
              <a:spcAft>
                <a:spcPts val="0"/>
              </a:spcAft>
              <a:buFont typeface="Symbol" panose="05050102010706020507" pitchFamily="18" charset="2"/>
              <a:buChar char=""/>
            </a:pP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182880" marR="0" lvl="0" indent="-182880">
              <a:spcBef>
                <a:spcPts val="0"/>
              </a:spcBef>
              <a:spcAft>
                <a:spcPts val="0"/>
              </a:spcAft>
              <a:buFont typeface="Symbol" panose="05050102010706020507" pitchFamily="18" charset="2"/>
              <a:buChar char=""/>
            </a:pPr>
            <a:r>
              <a:rPr lang="en-US" sz="1200" b="1" dirty="0">
                <a:effectLst/>
                <a:latin typeface="Arial" panose="020B0604020202020204" pitchFamily="34" charset="0"/>
                <a:ea typeface="Calibri" panose="020F0502020204030204" pitchFamily="34" charset="0"/>
                <a:cs typeface="Arial" panose="020B0604020202020204" pitchFamily="34" charset="0"/>
              </a:rPr>
              <a:t>Villain’s accomplices will pay a price for enabling villain</a:t>
            </a:r>
          </a:p>
          <a:p>
            <a:pPr marL="365760" marR="0" lvl="1" indent="-182880">
              <a:spcBef>
                <a:spcPts val="0"/>
              </a:spcBef>
              <a:spcAft>
                <a:spcPts val="0"/>
              </a:spcAft>
              <a:buFont typeface="Wingdings" panose="05000000000000000000" pitchFamily="2" charset="2"/>
              <a:buChar char="Ø"/>
            </a:pPr>
            <a:r>
              <a:rPr lang="en-US" sz="1200" b="1" dirty="0">
                <a:effectLst/>
                <a:latin typeface="Arial" panose="020B0604020202020204" pitchFamily="34" charset="0"/>
                <a:ea typeface="Calibri" panose="020F0502020204030204" pitchFamily="34" charset="0"/>
                <a:cs typeface="Arial" panose="020B0604020202020204" pitchFamily="34" charset="0"/>
              </a:rPr>
              <a:t>Accomplices will be punished, too</a:t>
            </a:r>
          </a:p>
          <a:p>
            <a:pPr marL="365760" marR="0" lvl="1" indent="-182880">
              <a:spcBef>
                <a:spcPts val="0"/>
              </a:spcBef>
              <a:spcAft>
                <a:spcPts val="0"/>
              </a:spcAft>
              <a:buFont typeface="Wingdings" panose="05000000000000000000" pitchFamily="2" charset="2"/>
              <a:buChar char="Ø"/>
            </a:pPr>
            <a:r>
              <a:rPr lang="en-US" sz="1200" b="1" dirty="0">
                <a:effectLst/>
                <a:latin typeface="Arial" panose="020B0604020202020204" pitchFamily="34" charset="0"/>
                <a:ea typeface="Calibri" panose="020F0502020204030204" pitchFamily="34" charset="0"/>
                <a:cs typeface="Arial" panose="020B0604020202020204" pitchFamily="34" charset="0"/>
              </a:rPr>
              <a:t>This theme is coming back in chapters 17 - 18</a:t>
            </a:r>
          </a:p>
          <a:p>
            <a:pPr marL="182880" marR="0" lvl="1" indent="0">
              <a:spcBef>
                <a:spcPts val="0"/>
              </a:spcBef>
              <a:spcAft>
                <a:spcPts val="0"/>
              </a:spcAft>
              <a:buFont typeface="Wingdings" panose="05000000000000000000" pitchFamily="2" charset="2"/>
              <a:buNone/>
            </a:pPr>
            <a:endParaRPr lang="en-US" sz="1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11</a:t>
            </a:fld>
            <a:endParaRPr lang="en-US"/>
          </a:p>
        </p:txBody>
      </p:sp>
    </p:spTree>
    <p:extLst>
      <p:ext uri="{BB962C8B-B14F-4D97-AF65-F5344CB8AC3E}">
        <p14:creationId xmlns:p14="http://schemas.microsoft.com/office/powerpoint/2010/main" val="2344623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spcBef>
                <a:spcPts val="0"/>
              </a:spcBef>
              <a:spcAft>
                <a:spcPts val="0"/>
              </a:spcAft>
              <a:buFont typeface="Symbol" panose="05050102010706020507" pitchFamily="18" charset="2"/>
              <a:buChar char=""/>
            </a:pPr>
            <a:r>
              <a:rPr lang="en-US" sz="1200" b="1" dirty="0">
                <a:effectLst/>
                <a:latin typeface="Arial" panose="020B0604020202020204" pitchFamily="34" charset="0"/>
                <a:ea typeface="Calibri" panose="020F0502020204030204" pitchFamily="34" charset="0"/>
                <a:cs typeface="Arial" panose="020B0604020202020204" pitchFamily="34" charset="0"/>
              </a:rPr>
              <a:t>Jesus receiving his faithful, and the disposition of Evil is compared to reaping a harvest</a:t>
            </a:r>
          </a:p>
          <a:p>
            <a:pPr marL="365760" marR="0" lvl="1" indent="-18288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1" dirty="0">
                <a:solidFill>
                  <a:srgbClr val="001320"/>
                </a:solidFill>
                <a:latin typeface="Arial" panose="020B0604020202020204" pitchFamily="34" charset="0"/>
                <a:cs typeface="Arial" panose="020B0604020202020204" pitchFamily="34" charset="0"/>
              </a:rPr>
              <a:t>Son of Man sitting on a white cloud</a:t>
            </a:r>
          </a:p>
          <a:p>
            <a:pPr marL="365760" marR="0" lvl="1" indent="-18288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1" dirty="0">
                <a:solidFill>
                  <a:srgbClr val="001320"/>
                </a:solidFill>
                <a:latin typeface="Arial" panose="020B0604020202020204" pitchFamily="34" charset="0"/>
                <a:cs typeface="Arial" panose="020B0604020202020204" pitchFamily="34" charset="0"/>
              </a:rPr>
              <a:t>It will not be a cloudless morning</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182880" marR="0" lvl="0" indent="-182880">
              <a:spcBef>
                <a:spcPts val="0"/>
              </a:spcBef>
              <a:spcAft>
                <a:spcPts val="0"/>
              </a:spcAft>
              <a:buFont typeface="Symbol" panose="05050102010706020507" pitchFamily="18" charset="2"/>
              <a:buChar char=""/>
            </a:pP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182880" marR="0" lvl="0" indent="-182880">
              <a:spcBef>
                <a:spcPts val="0"/>
              </a:spcBef>
              <a:spcAft>
                <a:spcPts val="0"/>
              </a:spcAft>
              <a:buFont typeface="Symbol" panose="05050102010706020507" pitchFamily="18" charset="2"/>
              <a:buChar char=""/>
            </a:pPr>
            <a:r>
              <a:rPr lang="en-US" sz="1200" b="1" dirty="0">
                <a:effectLst/>
                <a:latin typeface="Arial" panose="020B0604020202020204" pitchFamily="34" charset="0"/>
                <a:ea typeface="Calibri" panose="020F0502020204030204" pitchFamily="34" charset="0"/>
                <a:cs typeface="Arial" panose="020B0604020202020204" pitchFamily="34" charset="0"/>
              </a:rPr>
              <a:t>Depiction of judgment day; judgment day is not actually happening in Revelation</a:t>
            </a:r>
          </a:p>
          <a:p>
            <a:pPr marL="365760" marR="0" lvl="1" indent="-18288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1" dirty="0">
                <a:solidFill>
                  <a:srgbClr val="001320"/>
                </a:solidFill>
                <a:latin typeface="Arial" panose="020B0604020202020204" pitchFamily="34" charset="0"/>
                <a:cs typeface="Arial" panose="020B0604020202020204" pitchFamily="34" charset="0"/>
              </a:rPr>
              <a:t>Armageddon has not even happened</a:t>
            </a:r>
          </a:p>
          <a:p>
            <a:pPr marL="365760" marR="0" lvl="1" indent="-18288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1" dirty="0">
                <a:solidFill>
                  <a:srgbClr val="001320"/>
                </a:solidFill>
                <a:latin typeface="Arial" panose="020B0604020202020204" pitchFamily="34" charset="0"/>
                <a:cs typeface="Arial" panose="020B0604020202020204" pitchFamily="34" charset="0"/>
              </a:rPr>
              <a:t>Chapters 17, 18, and 19 have not happened</a:t>
            </a:r>
          </a:p>
          <a:p>
            <a:pPr marL="0" marR="0" lvl="0" indent="0">
              <a:spcBef>
                <a:spcPts val="0"/>
              </a:spcBef>
              <a:spcAft>
                <a:spcPts val="0"/>
              </a:spcAft>
              <a:buFont typeface="Symbol" panose="05050102010706020507" pitchFamily="18" charset="2"/>
              <a:buNone/>
            </a:pP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lvl="0" indent="0">
              <a:spcBef>
                <a:spcPts val="0"/>
              </a:spcBef>
              <a:spcAft>
                <a:spcPts val="0"/>
              </a:spcAft>
              <a:buFont typeface="Symbol" panose="05050102010706020507" pitchFamily="18" charset="2"/>
              <a:buNone/>
            </a:pP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lvl="0" indent="0">
              <a:spcBef>
                <a:spcPts val="0"/>
              </a:spcBef>
              <a:spcAft>
                <a:spcPts val="0"/>
              </a:spcAft>
              <a:buFont typeface="Symbol" panose="05050102010706020507" pitchFamily="18" charset="2"/>
              <a:buNone/>
            </a:pPr>
            <a:endParaRPr lang="en-US" sz="1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12</a:t>
            </a:fld>
            <a:endParaRPr lang="en-US"/>
          </a:p>
        </p:txBody>
      </p:sp>
    </p:spTree>
    <p:extLst>
      <p:ext uri="{BB962C8B-B14F-4D97-AF65-F5344CB8AC3E}">
        <p14:creationId xmlns:p14="http://schemas.microsoft.com/office/powerpoint/2010/main" val="3363756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 that bright and “joyous” morning . . .</a:t>
            </a:r>
          </a:p>
          <a:p>
            <a:endParaRPr lang="en-US" b="1" dirty="0"/>
          </a:p>
          <a:p>
            <a:r>
              <a:rPr lang="en-US" b="1" dirty="0"/>
              <a:t>Poetic license:</a:t>
            </a:r>
          </a:p>
          <a:p>
            <a:pPr marL="182880" indent="-182880">
              <a:buFont typeface="Arial" panose="020B0604020202020204" pitchFamily="34" charset="0"/>
              <a:buChar char="•"/>
            </a:pPr>
            <a:r>
              <a:rPr lang="en-US" b="1" dirty="0"/>
              <a:t>Jesus , Rose of Sharon, bloom within my heart</a:t>
            </a:r>
          </a:p>
          <a:p>
            <a:pPr marL="182880" indent="-182880">
              <a:buFont typeface="Arial" panose="020B0604020202020204" pitchFamily="34" charset="0"/>
              <a:buChar char="•"/>
            </a:pPr>
            <a:r>
              <a:rPr lang="en-US" b="1" dirty="0"/>
              <a:t>He’s the Lily of the Valley, the Bright and Morning Star</a:t>
            </a:r>
          </a:p>
          <a:p>
            <a:pPr marL="182880" indent="-182880">
              <a:buFont typeface="Arial" panose="020B0604020202020204" pitchFamily="34" charset="0"/>
              <a:buChar char="•"/>
            </a:pPr>
            <a:r>
              <a:rPr lang="en-US" b="1" dirty="0"/>
              <a:t>Fairest of 10,000 to my soul</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13</a:t>
            </a:fld>
            <a:endParaRPr lang="en-US"/>
          </a:p>
        </p:txBody>
      </p:sp>
    </p:spTree>
    <p:extLst>
      <p:ext uri="{BB962C8B-B14F-4D97-AF65-F5344CB8AC3E}">
        <p14:creationId xmlns:p14="http://schemas.microsoft.com/office/powerpoint/2010/main" val="183089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2000" b="1" dirty="0">
                <a:effectLst/>
                <a:latin typeface="Arial" panose="020B0604020202020204" pitchFamily="34" charset="0"/>
                <a:ea typeface="Calibri" panose="020F0502020204030204" pitchFamily="34" charset="0"/>
                <a:cs typeface="Arial" panose="020B0604020202020204" pitchFamily="34" charset="0"/>
              </a:rPr>
              <a:t>Interesting metaphor</a:t>
            </a:r>
          </a:p>
          <a:p>
            <a:pPr marL="0" marR="0" lvl="0" indent="0">
              <a:spcBef>
                <a:spcPts val="0"/>
              </a:spcBef>
              <a:spcAft>
                <a:spcPts val="0"/>
              </a:spcAft>
              <a:buFont typeface="Symbol" panose="05050102010706020507" pitchFamily="18" charset="2"/>
              <a:buNone/>
            </a:pPr>
            <a:endParaRPr lang="en-US" sz="20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14</a:t>
            </a:fld>
            <a:endParaRPr lang="en-US"/>
          </a:p>
        </p:txBody>
      </p:sp>
    </p:spTree>
    <p:extLst>
      <p:ext uri="{BB962C8B-B14F-4D97-AF65-F5344CB8AC3E}">
        <p14:creationId xmlns:p14="http://schemas.microsoft.com/office/powerpoint/2010/main" val="3262676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lvl="0" indent="-514350">
              <a:buFont typeface="Wingdings" panose="05000000000000000000" pitchFamily="2" charset="2"/>
              <a:buAutoNum type="arabicPeriod"/>
            </a:pPr>
            <a:r>
              <a:rPr lang="en-US" sz="2000" b="1" dirty="0">
                <a:solidFill>
                  <a:srgbClr val="001320"/>
                </a:solidFill>
                <a:latin typeface="Arial" panose="020B0604020202020204" pitchFamily="34" charset="0"/>
                <a:cs typeface="Arial" panose="020B0604020202020204" pitchFamily="34" charset="0"/>
              </a:rPr>
              <a:t>If anyone worships the beast, they will “receive his mark:</a:t>
            </a:r>
          </a:p>
          <a:p>
            <a:pPr marL="514350" lvl="0" indent="-514350">
              <a:buFont typeface="Wingdings" panose="05000000000000000000" pitchFamily="2" charset="2"/>
              <a:buAutoNum type="arabicPeriod"/>
            </a:pPr>
            <a:r>
              <a:rPr lang="en-US" sz="2000" b="1" dirty="0">
                <a:solidFill>
                  <a:srgbClr val="001320"/>
                </a:solidFill>
                <a:latin typeface="Arial" panose="020B0604020202020204" pitchFamily="34" charset="0"/>
                <a:cs typeface="Arial" panose="020B0604020202020204" pitchFamily="34" charset="0"/>
              </a:rPr>
              <a:t>That person will drink of wine of wrath of God undiluted</a:t>
            </a:r>
          </a:p>
          <a:p>
            <a:pPr marL="514350" lvl="0" indent="-514350">
              <a:buFont typeface="Wingdings" panose="05000000000000000000" pitchFamily="2" charset="2"/>
              <a:buAutoNum type="arabicPeriod"/>
            </a:pPr>
            <a:r>
              <a:rPr lang="en-US" sz="2000" b="1" dirty="0">
                <a:solidFill>
                  <a:srgbClr val="001320"/>
                </a:solidFill>
                <a:latin typeface="Arial" panose="020B0604020202020204" pitchFamily="34" charset="0"/>
                <a:cs typeface="Arial" panose="020B0604020202020204" pitchFamily="34" charset="0"/>
              </a:rPr>
              <a:t>Smoke of their torment ascends for ever</a:t>
            </a:r>
          </a:p>
          <a:p>
            <a:pPr marL="514350" lvl="0" indent="-514350">
              <a:buFont typeface="Wingdings" panose="05000000000000000000" pitchFamily="2" charset="2"/>
              <a:buAutoNum type="arabicPeriod"/>
            </a:pPr>
            <a:r>
              <a:rPr lang="en-US" sz="2000" b="1" dirty="0">
                <a:solidFill>
                  <a:srgbClr val="001320"/>
                </a:solidFill>
                <a:latin typeface="Arial" panose="020B0604020202020204" pitchFamily="34" charset="0"/>
                <a:cs typeface="Arial" panose="020B0604020202020204" pitchFamily="34" charset="0"/>
              </a:rPr>
              <a:t>No rest</a:t>
            </a:r>
          </a:p>
          <a:p>
            <a:pPr marL="0" lvl="0" indent="0">
              <a:buFont typeface="Wingdings" panose="05000000000000000000" pitchFamily="2" charset="2"/>
              <a:buNone/>
            </a:pPr>
            <a:endParaRPr lang="en-US" sz="2000" b="1" dirty="0">
              <a:solidFill>
                <a:srgbClr val="001320"/>
              </a:solidFill>
              <a:latin typeface="Arial" panose="020B0604020202020204" pitchFamily="34" charset="0"/>
              <a:cs typeface="Arial" panose="020B0604020202020204" pitchFamily="34" charset="0"/>
            </a:endParaRPr>
          </a:p>
          <a:p>
            <a:pPr marL="0" lvl="0" indent="0">
              <a:buFont typeface="Wingdings" panose="05000000000000000000" pitchFamily="2" charset="2"/>
              <a:buNone/>
            </a:pPr>
            <a:r>
              <a:rPr lang="en-US" sz="2000" b="1" dirty="0">
                <a:solidFill>
                  <a:srgbClr val="001320"/>
                </a:solidFill>
                <a:latin typeface="Arial" panose="020B0604020202020204" pitchFamily="34" charset="0"/>
                <a:cs typeface="Arial" panose="020B0604020202020204" pitchFamily="34" charset="0"/>
              </a:rPr>
              <a:t>Vs 9-10 - Bow to “beast” = receiving wrath of God </a:t>
            </a:r>
          </a:p>
          <a:p>
            <a:pPr marL="0" lvl="0" indent="0">
              <a:buFont typeface="Wingdings" panose="05000000000000000000" pitchFamily="2" charset="2"/>
              <a:buNone/>
            </a:pPr>
            <a:endParaRPr lang="en-US" sz="2000" b="1" dirty="0">
              <a:solidFill>
                <a:srgbClr val="001320"/>
              </a:solidFill>
              <a:latin typeface="Arial" panose="020B0604020202020204" pitchFamily="34" charset="0"/>
              <a:cs typeface="Arial" panose="020B0604020202020204" pitchFamily="34" charset="0"/>
            </a:endParaRPr>
          </a:p>
          <a:p>
            <a:pPr marL="0" lvl="0" indent="0">
              <a:buFont typeface="Wingdings" panose="05000000000000000000" pitchFamily="2" charset="2"/>
              <a:buNone/>
            </a:pPr>
            <a:r>
              <a:rPr lang="en-US" sz="2000" b="1" dirty="0">
                <a:solidFill>
                  <a:srgbClr val="001320"/>
                </a:solidFill>
                <a:latin typeface="Arial" panose="020B0604020202020204" pitchFamily="34" charset="0"/>
                <a:cs typeface="Arial" panose="020B0604020202020204" pitchFamily="34" charset="0"/>
              </a:rPr>
              <a:t>Vs 10 – “without mixture” – Greek work actually means “undiluted”; not mixed with anything else to lessen its strength</a:t>
            </a:r>
          </a:p>
          <a:p>
            <a:pPr marL="0" lvl="0" indent="0">
              <a:buFont typeface="Wingdings" panose="05000000000000000000" pitchFamily="2" charset="2"/>
              <a:buNone/>
            </a:pPr>
            <a:endParaRPr lang="en-US" sz="2000" b="1" dirty="0">
              <a:solidFill>
                <a:srgbClr val="00132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a:t>
            </a:fld>
            <a:endParaRPr lang="en-US"/>
          </a:p>
        </p:txBody>
      </p:sp>
    </p:spTree>
    <p:extLst>
      <p:ext uri="{BB962C8B-B14F-4D97-AF65-F5344CB8AC3E}">
        <p14:creationId xmlns:p14="http://schemas.microsoft.com/office/powerpoint/2010/main" val="303345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Wingdings" panose="05000000000000000000" pitchFamily="2" charset="2"/>
              <a:buNone/>
            </a:pPr>
            <a:r>
              <a:rPr lang="en-US" sz="2000" b="1" dirty="0">
                <a:solidFill>
                  <a:srgbClr val="001320"/>
                </a:solidFill>
                <a:latin typeface="Arial" panose="020B0604020202020204" pitchFamily="34" charset="0"/>
                <a:cs typeface="Arial" panose="020B0604020202020204" pitchFamily="34" charset="0"/>
              </a:rPr>
              <a:t>Rev 20:4 – Souls of the saints beneath the alter before the throne of God had not worshipped the beast</a:t>
            </a:r>
          </a:p>
          <a:p>
            <a:pPr marL="0" marR="0" lvl="0" indent="0">
              <a:spcBef>
                <a:spcPts val="0"/>
              </a:spcBef>
              <a:spcAft>
                <a:spcPts val="0"/>
              </a:spcAft>
              <a:buFont typeface="Symbol" panose="05050102010706020507" pitchFamily="18" charset="2"/>
              <a:buNone/>
            </a:pPr>
            <a:endParaRPr lang="en-US" sz="1050" b="1" dirty="0">
              <a:effectLst/>
              <a:latin typeface="Arial" panose="020B0604020202020204" pitchFamily="34" charset="0"/>
              <a:ea typeface="Calibri" panose="020F0502020204030204" pitchFamily="34" charset="0"/>
              <a:cs typeface="Arial" panose="020B0604020202020204" pitchFamily="34" charset="0"/>
            </a:endParaRPr>
          </a:p>
          <a:p>
            <a:pPr marL="0" marR="0" lvl="0" indent="0">
              <a:spcBef>
                <a:spcPts val="0"/>
              </a:spcBef>
              <a:spcAft>
                <a:spcPts val="0"/>
              </a:spcAft>
              <a:buFont typeface="Symbol" panose="05050102010706020507" pitchFamily="18" charset="2"/>
              <a:buNone/>
            </a:pPr>
            <a:r>
              <a:rPr lang="en-US" sz="1050" b="1" dirty="0">
                <a:effectLst/>
                <a:latin typeface="Arial" panose="020B0604020202020204" pitchFamily="34" charset="0"/>
                <a:ea typeface="Calibri" panose="020F0502020204030204" pitchFamily="34" charset="0"/>
                <a:cs typeface="Arial" panose="020B0604020202020204" pitchFamily="34" charset="0"/>
              </a:rPr>
              <a:t>Answer appears to be “No”</a:t>
            </a: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3</a:t>
            </a:fld>
            <a:endParaRPr lang="en-US"/>
          </a:p>
        </p:txBody>
      </p:sp>
    </p:spTree>
    <p:extLst>
      <p:ext uri="{BB962C8B-B14F-4D97-AF65-F5344CB8AC3E}">
        <p14:creationId xmlns:p14="http://schemas.microsoft.com/office/powerpoint/2010/main" val="222309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3x in Rev:</a:t>
            </a:r>
          </a:p>
          <a:p>
            <a:pPr marL="182880" lvl="0" indent="-182880">
              <a:buFont typeface="Arial" panose="020B0604020202020204" pitchFamily="34" charset="0"/>
              <a:buChar char="•"/>
            </a:pPr>
            <a:r>
              <a:rPr lang="en-US" b="1" dirty="0"/>
              <a:t>Rev 14:5</a:t>
            </a:r>
          </a:p>
          <a:p>
            <a:pPr marL="182880" lvl="0" indent="-182880">
              <a:buFont typeface="Arial" panose="020B0604020202020204" pitchFamily="34" charset="0"/>
              <a:buChar char="•"/>
            </a:pPr>
            <a:r>
              <a:rPr lang="en-US" b="1" dirty="0"/>
              <a:t>Rev 21:27</a:t>
            </a:r>
          </a:p>
          <a:p>
            <a:pPr marL="182880" lvl="0" indent="-182880">
              <a:buFont typeface="Arial" panose="020B0604020202020204" pitchFamily="34" charset="0"/>
              <a:buChar char="•"/>
            </a:pPr>
            <a:r>
              <a:rPr lang="en-US" b="1" dirty="0"/>
              <a:t>Rev 22:15</a:t>
            </a:r>
          </a:p>
          <a:p>
            <a:endParaRPr lang="en-US" b="1" dirty="0"/>
          </a:p>
          <a:p>
            <a:r>
              <a:rPr lang="en-US" b="1" dirty="0"/>
              <a:t>Saints were “walking in the light”</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4</a:t>
            </a:fld>
            <a:endParaRPr lang="en-US"/>
          </a:p>
        </p:txBody>
      </p:sp>
    </p:spTree>
    <p:extLst>
      <p:ext uri="{BB962C8B-B14F-4D97-AF65-F5344CB8AC3E}">
        <p14:creationId xmlns:p14="http://schemas.microsoft.com/office/powerpoint/2010/main" val="4203105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latin typeface="Arial" panose="020B0604020202020204" pitchFamily="34" charset="0"/>
                <a:cs typeface="Arial" panose="020B0604020202020204" pitchFamily="34" charset="0"/>
              </a:rPr>
              <a:t>Rev 14:9-11</a:t>
            </a:r>
            <a:endParaRPr lang="en-US" sz="2000" b="1" baseline="30000" dirty="0">
              <a:solidFill>
                <a:srgbClr val="C00000"/>
              </a:solidFill>
              <a:latin typeface="Arial" panose="020B0604020202020204" pitchFamily="34" charset="0"/>
              <a:cs typeface="Arial" panose="020B0604020202020204" pitchFamily="34" charset="0"/>
            </a:endParaRPr>
          </a:p>
          <a:p>
            <a:r>
              <a:rPr kumimoji="0" lang="en-US" sz="2000" b="1" i="0" u="none" strike="noStrike" kern="1200" cap="none" spc="0" normalizeH="0" baseline="30000" noProof="0" dirty="0">
                <a:ln>
                  <a:noFill/>
                </a:ln>
                <a:solidFill>
                  <a:srgbClr val="C00000"/>
                </a:solidFill>
                <a:effectLst/>
                <a:uLnTx/>
                <a:uFillTx/>
                <a:latin typeface="Arial" panose="020B0604020202020204" pitchFamily="34" charset="0"/>
                <a:ea typeface="+mn-ea"/>
                <a:cs typeface="Arial" panose="020B0604020202020204" pitchFamily="34" charset="0"/>
              </a:rPr>
              <a:t>11</a:t>
            </a:r>
            <a:r>
              <a:rPr lang="en-US" sz="2000" b="1" dirty="0">
                <a:latin typeface="Arial" panose="020B0604020202020204" pitchFamily="34" charset="0"/>
                <a:cs typeface="Arial" panose="020B0604020202020204" pitchFamily="34" charset="0"/>
              </a:rPr>
              <a:t> And the smoke of their torment ascends up for ever and ever: and they have no rest day nor night, who worship the beast and his image, and whosoever receives the mark of his name.</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Perhaps the “Image” was an idol of Beast #1 along with a law to worship it.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Buddhist countries place idols to Buddha all throughout their cities.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It was “given life” by military force to worship it. </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5</a:t>
            </a:fld>
            <a:endParaRPr lang="en-US"/>
          </a:p>
        </p:txBody>
      </p:sp>
    </p:spTree>
    <p:extLst>
      <p:ext uri="{BB962C8B-B14F-4D97-AF65-F5344CB8AC3E}">
        <p14:creationId xmlns:p14="http://schemas.microsoft.com/office/powerpoint/2010/main" val="2492857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Thailand does same thing with Buddha statues all over the country.</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We know Domitian wanted to be addressed as “Lord and God”.  </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6</a:t>
            </a:fld>
            <a:endParaRPr lang="en-US"/>
          </a:p>
        </p:txBody>
      </p:sp>
    </p:spTree>
    <p:extLst>
      <p:ext uri="{BB962C8B-B14F-4D97-AF65-F5344CB8AC3E}">
        <p14:creationId xmlns:p14="http://schemas.microsoft.com/office/powerpoint/2010/main" val="2386482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https://readingacts.com/2010/04/02/the-roman-cult-of-emperor-worship/</a:t>
            </a: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7</a:t>
            </a:fld>
            <a:endParaRPr lang="en-US"/>
          </a:p>
        </p:txBody>
      </p:sp>
    </p:spTree>
    <p:extLst>
      <p:ext uri="{BB962C8B-B14F-4D97-AF65-F5344CB8AC3E}">
        <p14:creationId xmlns:p14="http://schemas.microsoft.com/office/powerpoint/2010/main" val="2932279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https://readingacts.com/2010/04/02/the-roman-cult-of-emperor-worship/</a:t>
            </a: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8</a:t>
            </a:fld>
            <a:endParaRPr lang="en-US"/>
          </a:p>
        </p:txBody>
      </p:sp>
    </p:spTree>
    <p:extLst>
      <p:ext uri="{BB962C8B-B14F-4D97-AF65-F5344CB8AC3E}">
        <p14:creationId xmlns:p14="http://schemas.microsoft.com/office/powerpoint/2010/main" val="1235409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https://readingacts.com/2010/04/02/the-roman-cult-of-emperor-worship/</a:t>
            </a: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9</a:t>
            </a:fld>
            <a:endParaRPr lang="en-US"/>
          </a:p>
        </p:txBody>
      </p:sp>
    </p:spTree>
    <p:extLst>
      <p:ext uri="{BB962C8B-B14F-4D97-AF65-F5344CB8AC3E}">
        <p14:creationId xmlns:p14="http://schemas.microsoft.com/office/powerpoint/2010/main" val="4178384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D2B3F6-9AFC-B3FF-7799-771477BEC9A1}"/>
              </a:ext>
            </a:extLst>
          </p:cNvPr>
          <p:cNvSpPr>
            <a:spLocks noGrp="1"/>
          </p:cNvSpPr>
          <p:nvPr>
            <p:ph type="sldNum" sz="quarter" idx="10"/>
          </p:nvPr>
        </p:nvSpPr>
        <p:spPr/>
        <p:txBody>
          <a:bodyPr/>
          <a:lstStyle/>
          <a:p>
            <a:fld id="{074AB93A-AEF6-4B2B-8015-AB1375F19FCF}" type="slidenum">
              <a:rPr lang="en-US" smtClean="0"/>
              <a:pPr/>
              <a:t>‹#›</a:t>
            </a:fld>
            <a:endParaRPr lang="en-US"/>
          </a:p>
        </p:txBody>
      </p:sp>
    </p:spTree>
    <p:extLst>
      <p:ext uri="{BB962C8B-B14F-4D97-AF65-F5344CB8AC3E}">
        <p14:creationId xmlns:p14="http://schemas.microsoft.com/office/powerpoint/2010/main" val="407404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D350FB-706B-3CD9-0A0F-AE6326BE19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71" y="-2015"/>
            <a:ext cx="12201720" cy="6860015"/>
          </a:xfrm>
          <a:prstGeom prst="rect">
            <a:avLst/>
          </a:prstGeom>
        </p:spPr>
      </p:pic>
      <p:grpSp>
        <p:nvGrpSpPr>
          <p:cNvPr id="5" name="Group 4">
            <a:extLst>
              <a:ext uri="{FF2B5EF4-FFF2-40B4-BE49-F238E27FC236}">
                <a16:creationId xmlns:a16="http://schemas.microsoft.com/office/drawing/2014/main" id="{901A4708-DBBA-FE6A-8E68-24273EAFAC9C}"/>
              </a:ext>
            </a:extLst>
          </p:cNvPr>
          <p:cNvGrpSpPr/>
          <p:nvPr userDrawn="1"/>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AF526929-6854-E04D-B942-9CE909740EF5}"/>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a:extLst>
                <a:ext uri="{FF2B5EF4-FFF2-40B4-BE49-F238E27FC236}">
                  <a16:creationId xmlns:a16="http://schemas.microsoft.com/office/drawing/2014/main" id="{B1E558B4-43DB-018E-07F8-8FA7025F3366}"/>
                </a:ext>
              </a:extLst>
            </p:cNvPr>
            <p:cNvGrpSpPr/>
            <p:nvPr/>
          </p:nvGrpSpPr>
          <p:grpSpPr>
            <a:xfrm>
              <a:off x="-8349" y="950081"/>
              <a:ext cx="9147932" cy="466344"/>
              <a:chOff x="-8349" y="950081"/>
              <a:chExt cx="9147932" cy="466344"/>
            </a:xfrm>
          </p:grpSpPr>
          <p:pic>
            <p:nvPicPr>
              <p:cNvPr id="15" name="Picture 14">
                <a:extLst>
                  <a:ext uri="{FF2B5EF4-FFF2-40B4-BE49-F238E27FC236}">
                    <a16:creationId xmlns:a16="http://schemas.microsoft.com/office/drawing/2014/main" id="{C9F1F074-9D26-5C38-4FC3-AADA779161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6" name="Picture 15">
                <a:extLst>
                  <a:ext uri="{FF2B5EF4-FFF2-40B4-BE49-F238E27FC236}">
                    <a16:creationId xmlns:a16="http://schemas.microsoft.com/office/drawing/2014/main" id="{ADEB90B8-7871-4A7B-7B64-9AA1A1BBEE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grpSp>
        <p:nvGrpSpPr>
          <p:cNvPr id="17" name="Group 16">
            <a:extLst>
              <a:ext uri="{FF2B5EF4-FFF2-40B4-BE49-F238E27FC236}">
                <a16:creationId xmlns:a16="http://schemas.microsoft.com/office/drawing/2014/main" id="{C1878111-CF49-61F5-E5CE-4EA8E28BB2BF}"/>
              </a:ext>
            </a:extLst>
          </p:cNvPr>
          <p:cNvGrpSpPr/>
          <p:nvPr userDrawn="1"/>
        </p:nvGrpSpPr>
        <p:grpSpPr>
          <a:xfrm>
            <a:off x="0" y="6766560"/>
            <a:ext cx="12204192" cy="91440"/>
            <a:chOff x="-8349" y="950081"/>
            <a:chExt cx="9147932" cy="466344"/>
          </a:xfrm>
        </p:grpSpPr>
        <p:pic>
          <p:nvPicPr>
            <p:cNvPr id="18" name="Picture 17">
              <a:extLst>
                <a:ext uri="{FF2B5EF4-FFF2-40B4-BE49-F238E27FC236}">
                  <a16:creationId xmlns:a16="http://schemas.microsoft.com/office/drawing/2014/main" id="{DB52C3AE-6B4E-705A-7170-E13DB716B14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9" name="Picture 18">
              <a:extLst>
                <a:ext uri="{FF2B5EF4-FFF2-40B4-BE49-F238E27FC236}">
                  <a16:creationId xmlns:a16="http://schemas.microsoft.com/office/drawing/2014/main" id="{645ACB53-BDE7-A145-7016-DF5FEE6BEE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sp>
        <p:nvSpPr>
          <p:cNvPr id="2" name="Slide Number Placeholder 1">
            <a:extLst>
              <a:ext uri="{FF2B5EF4-FFF2-40B4-BE49-F238E27FC236}">
                <a16:creationId xmlns:a16="http://schemas.microsoft.com/office/drawing/2014/main" id="{4E534499-3A2D-6704-D2A4-0A4F553904B4}"/>
              </a:ext>
            </a:extLst>
          </p:cNvPr>
          <p:cNvSpPr>
            <a:spLocks noGrp="1"/>
          </p:cNvSpPr>
          <p:nvPr>
            <p:ph type="sldNum" sz="quarter" idx="4"/>
          </p:nvPr>
        </p:nvSpPr>
        <p:spPr>
          <a:xfrm>
            <a:off x="11427229" y="57640"/>
            <a:ext cx="741105" cy="365125"/>
          </a:xfrm>
          <a:prstGeom prst="rect">
            <a:avLst/>
          </a:prstGeom>
        </p:spPr>
        <p:txBody>
          <a:bodyPr vert="horz" lIns="91440" tIns="45720" rIns="91440" bIns="45720" rtlCol="0" anchor="ctr"/>
          <a:lstStyle>
            <a:lvl1pPr algn="ctr">
              <a:defRPr sz="2000" b="1">
                <a:solidFill>
                  <a:srgbClr val="FFFF00"/>
                </a:solidFill>
                <a:latin typeface="Arial" panose="020B0604020202020204" pitchFamily="34" charset="0"/>
                <a:cs typeface="Arial" panose="020B0604020202020204" pitchFamily="34" charset="0"/>
              </a:defRPr>
            </a:lvl1pPr>
          </a:lstStyle>
          <a:p>
            <a:fld id="{074AB93A-AEF6-4B2B-8015-AB1375F19FCF}" type="slidenum">
              <a:rPr lang="en-US" smtClean="0"/>
              <a:pPr/>
              <a:t>‹#›</a:t>
            </a:fld>
            <a:endParaRPr lang="en-US"/>
          </a:p>
        </p:txBody>
      </p:sp>
    </p:spTree>
    <p:extLst>
      <p:ext uri="{BB962C8B-B14F-4D97-AF65-F5344CB8AC3E}">
        <p14:creationId xmlns:p14="http://schemas.microsoft.com/office/powerpoint/2010/main" val="4020486992"/>
      </p:ext>
    </p:extLst>
  </p:cSld>
  <p:clrMap bg1="lt1" tx1="dk1" bg2="lt2" tx2="dk2" accent1="accent1" accent2="accent2" accent3="accent3" accent4="accent4" accent5="accent5" accent6="accent6" hlink="hlink" folHlink="folHlink"/>
  <p:sldLayoutIdLst>
    <p:sldLayoutId id="214748365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25D359-D9F8-4D00-9BF3-28474C1D5882}"/>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FFFF00"/>
              </a:solidFill>
            </a:endParaRPr>
          </a:p>
        </p:txBody>
      </p:sp>
      <p:sp>
        <p:nvSpPr>
          <p:cNvPr id="9" name="TextBox 8">
            <a:extLst>
              <a:ext uri="{FF2B5EF4-FFF2-40B4-BE49-F238E27FC236}">
                <a16:creationId xmlns:a16="http://schemas.microsoft.com/office/drawing/2014/main" id="{F5224852-5BCA-193F-92E6-AD5D6DF80A54}"/>
              </a:ext>
            </a:extLst>
          </p:cNvPr>
          <p:cNvSpPr txBox="1"/>
          <p:nvPr/>
        </p:nvSpPr>
        <p:spPr>
          <a:xfrm>
            <a:off x="1844260" y="2638356"/>
            <a:ext cx="8503483" cy="1569660"/>
          </a:xfrm>
          <a:prstGeom prst="rect">
            <a:avLst/>
          </a:prstGeom>
          <a:noFill/>
        </p:spPr>
        <p:txBody>
          <a:bodyPr wrap="none" rtlCol="0">
            <a:spAutoFit/>
          </a:bodyPr>
          <a:lstStyle/>
          <a:p>
            <a:pPr algn="ctr"/>
            <a:r>
              <a:rPr lang="en-US" sz="9600" b="1" dirty="0">
                <a:solidFill>
                  <a:srgbClr val="FFFF00"/>
                </a:solidFill>
                <a:latin typeface="Arial Rounded MT Bold" panose="020F0704030504030204" pitchFamily="34" charset="0"/>
                <a:cs typeface="Arial" panose="020B0604020202020204" pitchFamily="34" charset="0"/>
              </a:rPr>
              <a:t>Revelation  14</a:t>
            </a:r>
          </a:p>
        </p:txBody>
      </p:sp>
    </p:spTree>
    <p:extLst>
      <p:ext uri="{BB962C8B-B14F-4D97-AF65-F5344CB8AC3E}">
        <p14:creationId xmlns:p14="http://schemas.microsoft.com/office/powerpoint/2010/main" val="60766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10</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14:6</a:t>
            </a:r>
          </a:p>
        </p:txBody>
      </p:sp>
      <p:sp>
        <p:nvSpPr>
          <p:cNvPr id="4" name="TextBox 3">
            <a:extLst>
              <a:ext uri="{FF2B5EF4-FFF2-40B4-BE49-F238E27FC236}">
                <a16:creationId xmlns:a16="http://schemas.microsoft.com/office/drawing/2014/main" id="{DBC55E76-64E3-DD10-47E1-93CD5ED67F0C}"/>
              </a:ext>
            </a:extLst>
          </p:cNvPr>
          <p:cNvSpPr txBox="1"/>
          <p:nvPr/>
        </p:nvSpPr>
        <p:spPr>
          <a:xfrm>
            <a:off x="-16400" y="630517"/>
            <a:ext cx="12208400" cy="1384995"/>
          </a:xfrm>
          <a:prstGeom prst="rect">
            <a:avLst/>
          </a:prstGeom>
          <a:solidFill>
            <a:srgbClr val="FFFF00"/>
          </a:solidFill>
          <a:ln>
            <a:solidFill>
              <a:schemeClr val="tx1"/>
            </a:solidFill>
          </a:ln>
        </p:spPr>
        <p:txBody>
          <a:bodyPr wrap="square">
            <a:spAutoFit/>
          </a:bodyPr>
          <a:lstStyle/>
          <a:p>
            <a:pPr algn="just"/>
            <a:r>
              <a:rPr lang="en-US" sz="2800" b="1" i="1" baseline="30000" dirty="0">
                <a:solidFill>
                  <a:srgbClr val="C00000"/>
                </a:solidFill>
                <a:latin typeface="Arial" panose="020B0604020202020204" pitchFamily="34" charset="0"/>
                <a:cs typeface="Arial" panose="020B0604020202020204" pitchFamily="34" charset="0"/>
              </a:rPr>
              <a:t>6</a:t>
            </a:r>
            <a:r>
              <a:rPr lang="en-US" sz="2800" b="1" i="1" dirty="0">
                <a:latin typeface="Arial" panose="020B0604020202020204" pitchFamily="34" charset="0"/>
                <a:cs typeface="Arial" panose="020B0604020202020204" pitchFamily="34" charset="0"/>
              </a:rPr>
              <a:t>  And I saw another angel fly in the midst of heaven, having the everlasting </a:t>
            </a:r>
            <a:r>
              <a:rPr lang="en-US" sz="2800" b="1" i="1" dirty="0">
                <a:solidFill>
                  <a:srgbClr val="C00000"/>
                </a:solidFill>
                <a:latin typeface="Arial" panose="020B0604020202020204" pitchFamily="34" charset="0"/>
                <a:cs typeface="Arial" panose="020B0604020202020204" pitchFamily="34" charset="0"/>
              </a:rPr>
              <a:t>gospel</a:t>
            </a:r>
            <a:r>
              <a:rPr lang="en-US" sz="2800" b="1" i="1" dirty="0">
                <a:latin typeface="Arial" panose="020B0604020202020204" pitchFamily="34" charset="0"/>
                <a:cs typeface="Arial" panose="020B0604020202020204" pitchFamily="34" charset="0"/>
              </a:rPr>
              <a:t> to preach unto them that dwell on the earth, and to every nation, and kindred, and tongue, and people,</a:t>
            </a:r>
          </a:p>
        </p:txBody>
      </p:sp>
      <p:sp>
        <p:nvSpPr>
          <p:cNvPr id="7" name="TextBox 6">
            <a:extLst>
              <a:ext uri="{FF2B5EF4-FFF2-40B4-BE49-F238E27FC236}">
                <a16:creationId xmlns:a16="http://schemas.microsoft.com/office/drawing/2014/main" id="{C4AF7C9C-E915-B0C2-3617-44A399120561}"/>
              </a:ext>
            </a:extLst>
          </p:cNvPr>
          <p:cNvSpPr txBox="1"/>
          <p:nvPr/>
        </p:nvSpPr>
        <p:spPr>
          <a:xfrm>
            <a:off x="1712068" y="2179228"/>
            <a:ext cx="9143999" cy="3539430"/>
          </a:xfrm>
          <a:prstGeom prst="rect">
            <a:avLst/>
          </a:prstGeom>
          <a:noFill/>
        </p:spPr>
        <p:txBody>
          <a:bodyPr wrap="square">
            <a:spAutoFit/>
          </a:bodyPr>
          <a:lstStyle/>
          <a:p>
            <a:pPr algn="ctr"/>
            <a:r>
              <a:rPr lang="el-GR" sz="2800" b="1" dirty="0">
                <a:solidFill>
                  <a:srgbClr val="C00000"/>
                </a:solidFill>
                <a:latin typeface="Arial" panose="020B0604020202020204" pitchFamily="34" charset="0"/>
              </a:rPr>
              <a:t>εὐαγγέλιον</a:t>
            </a:r>
            <a:r>
              <a:rPr lang="el-GR" sz="2800" b="1" dirty="0">
                <a:solidFill>
                  <a:srgbClr val="552200"/>
                </a:solidFill>
                <a:latin typeface="Arial" panose="020B0604020202020204" pitchFamily="34" charset="0"/>
              </a:rPr>
              <a:t> </a:t>
            </a:r>
            <a:r>
              <a:rPr lang="el-GR" sz="2800" b="1" dirty="0">
                <a:latin typeface="Arial" panose="020B0604020202020204" pitchFamily="34" charset="0"/>
              </a:rPr>
              <a:t>(</a:t>
            </a:r>
            <a:r>
              <a:rPr lang="en-US" sz="2800" b="1" dirty="0" err="1">
                <a:latin typeface="Arial" panose="020B0604020202020204" pitchFamily="34" charset="0"/>
              </a:rPr>
              <a:t>euangelion</a:t>
            </a:r>
            <a:r>
              <a:rPr lang="en-US" sz="2800" b="1" dirty="0">
                <a:latin typeface="Arial" panose="020B0604020202020204" pitchFamily="34" charset="0"/>
              </a:rPr>
              <a:t>) - Ref #2098</a:t>
            </a:r>
          </a:p>
          <a:p>
            <a:pPr algn="ctr"/>
            <a:r>
              <a:rPr lang="en-US" sz="2800" b="1" dirty="0">
                <a:latin typeface="Arial" panose="020B0604020202020204" pitchFamily="34" charset="0"/>
              </a:rPr>
              <a:t>41x in N.T.</a:t>
            </a:r>
            <a:endParaRPr lang="en-US" sz="2800" b="1" baseline="30000" dirty="0">
              <a:solidFill>
                <a:srgbClr val="C00000"/>
              </a:solidFill>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endParaRPr>
          </a:p>
          <a:p>
            <a:pPr algn="ctr"/>
            <a:r>
              <a:rPr lang="en-US" sz="2800" b="1" dirty="0">
                <a:latin typeface="Arial" panose="020B0604020202020204" pitchFamily="34" charset="0"/>
              </a:rPr>
              <a:t>“gospel”</a:t>
            </a:r>
          </a:p>
          <a:p>
            <a:pPr algn="ctr"/>
            <a:r>
              <a:rPr lang="en-US" sz="2800" b="1" dirty="0">
                <a:latin typeface="Arial" panose="020B0604020202020204" pitchFamily="34" charset="0"/>
              </a:rPr>
              <a:t>Literally:  “God’s good news”</a:t>
            </a:r>
            <a:endParaRPr lang="en-US" sz="2800" b="1" baseline="30000" dirty="0">
              <a:solidFill>
                <a:srgbClr val="C00000"/>
              </a:solidFill>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endParaRPr>
          </a:p>
          <a:p>
            <a:pPr algn="ctr"/>
            <a:r>
              <a:rPr lang="en-US" sz="2800" b="1" dirty="0">
                <a:latin typeface="Arial" panose="020B0604020202020204" pitchFamily="34" charset="0"/>
              </a:rPr>
              <a:t>Entire Bible</a:t>
            </a:r>
          </a:p>
          <a:p>
            <a:pPr algn="ctr"/>
            <a:r>
              <a:rPr lang="en-US" sz="2800" b="1" dirty="0">
                <a:latin typeface="Arial" panose="020B0604020202020204" pitchFamily="34" charset="0"/>
              </a:rPr>
              <a:t>Not limited to how a person becomes a Christian</a:t>
            </a:r>
          </a:p>
        </p:txBody>
      </p:sp>
      <p:sp>
        <p:nvSpPr>
          <p:cNvPr id="11" name="TextBox 10">
            <a:extLst>
              <a:ext uri="{FF2B5EF4-FFF2-40B4-BE49-F238E27FC236}">
                <a16:creationId xmlns:a16="http://schemas.microsoft.com/office/drawing/2014/main" id="{50D9BFC3-999E-9E21-4FBE-32FC39075097}"/>
              </a:ext>
            </a:extLst>
          </p:cNvPr>
          <p:cNvSpPr txBox="1"/>
          <p:nvPr/>
        </p:nvSpPr>
        <p:spPr>
          <a:xfrm>
            <a:off x="0" y="6438793"/>
            <a:ext cx="12168333" cy="400110"/>
          </a:xfrm>
          <a:prstGeom prst="rect">
            <a:avLst/>
          </a:prstGeom>
          <a:noFill/>
        </p:spPr>
        <p:txBody>
          <a:bodyPr wrap="square">
            <a:spAutoFit/>
          </a:bodyPr>
          <a:lstStyle/>
          <a:p>
            <a:pPr>
              <a:buClr>
                <a:schemeClr val="tx1"/>
              </a:buClr>
            </a:pPr>
            <a:r>
              <a:rPr lang="en-US" altLang="en-US" sz="2800" b="1" baseline="30000" dirty="0">
                <a:solidFill>
                  <a:srgbClr val="C00000"/>
                </a:solidFill>
                <a:latin typeface="Arial" panose="020B0604020202020204" pitchFamily="34" charset="0"/>
                <a:cs typeface="Arial" panose="020B0604020202020204" pitchFamily="34" charset="0"/>
              </a:rPr>
              <a:t>1</a:t>
            </a:r>
            <a:r>
              <a:rPr lang="en-US" altLang="en-US" sz="2000" b="1" dirty="0">
                <a:solidFill>
                  <a:srgbClr val="C0000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biblehub.com</a:t>
            </a:r>
            <a:endParaRPr lang="en-US" sz="32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265641E7-DCD0-9909-7CE5-3A66C6CD3F9A}"/>
              </a:ext>
            </a:extLst>
          </p:cNvPr>
          <p:cNvSpPr>
            <a:spLocks noChangeArrowheads="1"/>
          </p:cNvSpPr>
          <p:nvPr/>
        </p:nvSpPr>
        <p:spPr bwMode="auto">
          <a:xfrm>
            <a:off x="-8178" y="6383021"/>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E10651B0-9A77-C38E-5E0F-FF51F43C6464}"/>
              </a:ext>
            </a:extLst>
          </p:cNvPr>
          <p:cNvGrpSpPr/>
          <p:nvPr/>
        </p:nvGrpSpPr>
        <p:grpSpPr>
          <a:xfrm>
            <a:off x="-4875" y="2179228"/>
            <a:ext cx="2368296" cy="2682520"/>
            <a:chOff x="4853" y="2315420"/>
            <a:chExt cx="2368296" cy="2682520"/>
          </a:xfrm>
        </p:grpSpPr>
        <p:sp>
          <p:nvSpPr>
            <p:cNvPr id="5" name="TextBox 4">
              <a:extLst>
                <a:ext uri="{FF2B5EF4-FFF2-40B4-BE49-F238E27FC236}">
                  <a16:creationId xmlns:a16="http://schemas.microsoft.com/office/drawing/2014/main" id="{9C7565C7-F476-B004-4A73-BF3325CB8721}"/>
                </a:ext>
              </a:extLst>
            </p:cNvPr>
            <p:cNvSpPr txBox="1"/>
            <p:nvPr/>
          </p:nvSpPr>
          <p:spPr>
            <a:xfrm>
              <a:off x="4853" y="2315420"/>
              <a:ext cx="2368296" cy="2677656"/>
            </a:xfrm>
            <a:prstGeom prst="rect">
              <a:avLst/>
            </a:prstGeom>
            <a:solidFill>
              <a:schemeClr val="bg1">
                <a:lumMod val="95000"/>
              </a:schemeClr>
            </a:solidFill>
            <a:ln>
              <a:solidFill>
                <a:schemeClr val="tx1"/>
              </a:solidFill>
            </a:ln>
          </p:spPr>
          <p:txBody>
            <a:bodyPr wrap="square">
              <a:spAutoFit/>
            </a:bodyPr>
            <a:lstStyle/>
            <a:p>
              <a:pPr lvl="0" eaLnBrk="0" fontAlgn="base" hangingPunct="0">
                <a:spcBef>
                  <a:spcPct val="0"/>
                </a:spcBef>
                <a:spcAft>
                  <a:spcPct val="0"/>
                </a:spcAft>
                <a:tabLst>
                  <a:tab pos="2655888" algn="l"/>
                </a:tabLst>
              </a:pPr>
              <a:r>
                <a:rPr lang="en-US" sz="2400" b="1" dirty="0">
                  <a:latin typeface="Arial" panose="020B0604020202020204" pitchFamily="34" charset="0"/>
                  <a:cs typeface="Arial" panose="020B0604020202020204" pitchFamily="34" charset="0"/>
                </a:rPr>
                <a:t>Matt               </a:t>
              </a:r>
            </a:p>
            <a:p>
              <a:pPr lvl="0" eaLnBrk="0" fontAlgn="base" hangingPunct="0">
                <a:spcBef>
                  <a:spcPct val="0"/>
                </a:spcBef>
                <a:spcAft>
                  <a:spcPct val="0"/>
                </a:spcAft>
                <a:tabLst>
                  <a:tab pos="2655888" algn="l"/>
                </a:tabLst>
              </a:pPr>
              <a:r>
                <a:rPr lang="en-US" sz="2400" b="1" dirty="0">
                  <a:latin typeface="Arial" panose="020B0604020202020204" pitchFamily="34" charset="0"/>
                  <a:cs typeface="Arial" panose="020B0604020202020204" pitchFamily="34" charset="0"/>
                </a:rPr>
                <a:t>Mark              </a:t>
              </a:r>
            </a:p>
            <a:p>
              <a:pPr lvl="0" eaLnBrk="0" fontAlgn="base" hangingPunct="0">
                <a:spcBef>
                  <a:spcPct val="0"/>
                </a:spcBef>
                <a:spcAft>
                  <a:spcPct val="0"/>
                </a:spcAft>
                <a:tabLst>
                  <a:tab pos="2655888" algn="l"/>
                </a:tabLst>
              </a:pPr>
              <a:r>
                <a:rPr lang="en-US" sz="2400" b="1" dirty="0">
                  <a:latin typeface="Arial" panose="020B0604020202020204" pitchFamily="34" charset="0"/>
                  <a:cs typeface="Arial" panose="020B0604020202020204" pitchFamily="34" charset="0"/>
                </a:rPr>
                <a:t>Acts              </a:t>
              </a:r>
            </a:p>
            <a:p>
              <a:pPr eaLnBrk="0" fontAlgn="base" hangingPunct="0">
                <a:spcBef>
                  <a:spcPct val="0"/>
                </a:spcBef>
                <a:spcAft>
                  <a:spcPct val="0"/>
                </a:spcAft>
                <a:tabLst>
                  <a:tab pos="2655888" algn="l"/>
                </a:tabLst>
              </a:pPr>
              <a:r>
                <a:rPr lang="en-US" sz="2400" b="1" dirty="0">
                  <a:latin typeface="Arial" panose="020B0604020202020204" pitchFamily="34" charset="0"/>
                  <a:cs typeface="Arial" panose="020B0604020202020204" pitchFamily="34" charset="0"/>
                </a:rPr>
                <a:t>Romans        </a:t>
              </a:r>
            </a:p>
            <a:p>
              <a:pPr eaLnBrk="0" fontAlgn="base" hangingPunct="0">
                <a:spcBef>
                  <a:spcPct val="0"/>
                </a:spcBef>
                <a:spcAft>
                  <a:spcPct val="0"/>
                </a:spcAft>
                <a:tabLst>
                  <a:tab pos="2655888" algn="l"/>
                </a:tabLst>
              </a:pPr>
              <a:r>
                <a:rPr lang="en-US" sz="2400" b="1" dirty="0">
                  <a:latin typeface="Arial" panose="020B0604020202020204" pitchFamily="34" charset="0"/>
                  <a:cs typeface="Arial" panose="020B0604020202020204" pitchFamily="34" charset="0"/>
                </a:rPr>
                <a:t>1 Cor             </a:t>
              </a:r>
            </a:p>
            <a:p>
              <a:pPr lvl="0" eaLnBrk="0" fontAlgn="base" hangingPunct="0">
                <a:spcBef>
                  <a:spcPct val="0"/>
                </a:spcBef>
                <a:spcAft>
                  <a:spcPct val="0"/>
                </a:spcAft>
                <a:tabLst>
                  <a:tab pos="2655888" algn="l"/>
                </a:tabLst>
              </a:pPr>
              <a:r>
                <a:rPr lang="en-US" sz="2400" b="1" dirty="0">
                  <a:latin typeface="Arial" panose="020B0604020202020204" pitchFamily="34" charset="0"/>
                  <a:cs typeface="Arial" panose="020B0604020202020204" pitchFamily="34" charset="0"/>
                </a:rPr>
                <a:t>2 Cor             </a:t>
              </a:r>
            </a:p>
            <a:p>
              <a:pPr eaLnBrk="0" fontAlgn="base" hangingPunct="0">
                <a:spcBef>
                  <a:spcPct val="0"/>
                </a:spcBef>
                <a:spcAft>
                  <a:spcPct val="0"/>
                </a:spcAft>
                <a:tabLst>
                  <a:tab pos="2655888" algn="l"/>
                </a:tabLst>
              </a:pPr>
              <a:r>
                <a:rPr lang="en-US" sz="2400" b="1" dirty="0">
                  <a:latin typeface="Arial" panose="020B0604020202020204" pitchFamily="34" charset="0"/>
                  <a:cs typeface="Arial" panose="020B0604020202020204" pitchFamily="34" charset="0"/>
                </a:rPr>
                <a:t>Gal                </a:t>
              </a:r>
            </a:p>
          </p:txBody>
        </p:sp>
        <p:sp>
          <p:nvSpPr>
            <p:cNvPr id="6" name="TextBox 5">
              <a:extLst>
                <a:ext uri="{FF2B5EF4-FFF2-40B4-BE49-F238E27FC236}">
                  <a16:creationId xmlns:a16="http://schemas.microsoft.com/office/drawing/2014/main" id="{A13EA05C-C9EE-9F8D-D18C-989A13F922EF}"/>
                </a:ext>
              </a:extLst>
            </p:cNvPr>
            <p:cNvSpPr txBox="1"/>
            <p:nvPr/>
          </p:nvSpPr>
          <p:spPr>
            <a:xfrm>
              <a:off x="1489539" y="2320284"/>
              <a:ext cx="873879" cy="2677656"/>
            </a:xfrm>
            <a:prstGeom prst="rect">
              <a:avLst/>
            </a:prstGeom>
            <a:noFill/>
            <a:ln>
              <a:noFill/>
            </a:ln>
          </p:spPr>
          <p:txBody>
            <a:bodyPr wrap="square">
              <a:spAutoFit/>
            </a:bodyPr>
            <a:lstStyle/>
            <a:p>
              <a:pPr lvl="0" eaLnBrk="0" fontAlgn="base" hangingPunct="0">
                <a:spcBef>
                  <a:spcPct val="0"/>
                </a:spcBef>
                <a:spcAft>
                  <a:spcPct val="0"/>
                </a:spcAft>
                <a:tabLst>
                  <a:tab pos="2655888" algn="l"/>
                </a:tabLst>
              </a:pPr>
              <a:r>
                <a:rPr lang="en-US" sz="2400" b="1" dirty="0">
                  <a:latin typeface="Arial" panose="020B0604020202020204" pitchFamily="34" charset="0"/>
                  <a:cs typeface="Arial" panose="020B0604020202020204" pitchFamily="34" charset="0"/>
                </a:rPr>
                <a:t>- 4x</a:t>
              </a:r>
            </a:p>
            <a:p>
              <a:pPr lvl="0" eaLnBrk="0" fontAlgn="base" hangingPunct="0">
                <a:spcBef>
                  <a:spcPct val="0"/>
                </a:spcBef>
                <a:spcAft>
                  <a:spcPct val="0"/>
                </a:spcAft>
                <a:tabLst>
                  <a:tab pos="2655888" algn="l"/>
                </a:tabLst>
              </a:pPr>
              <a:r>
                <a:rPr lang="en-US" sz="2400" b="1" dirty="0">
                  <a:latin typeface="Arial" panose="020B0604020202020204" pitchFamily="34" charset="0"/>
                  <a:cs typeface="Arial" panose="020B0604020202020204" pitchFamily="34" charset="0"/>
                </a:rPr>
                <a:t>- 4x</a:t>
              </a:r>
            </a:p>
            <a:p>
              <a:pPr lvl="0" eaLnBrk="0" fontAlgn="base" hangingPunct="0">
                <a:spcBef>
                  <a:spcPct val="0"/>
                </a:spcBef>
                <a:spcAft>
                  <a:spcPct val="0"/>
                </a:spcAft>
                <a:tabLst>
                  <a:tab pos="2655888" algn="l"/>
                </a:tabLst>
              </a:pPr>
              <a:r>
                <a:rPr lang="en-US" sz="2400" b="1" dirty="0">
                  <a:latin typeface="Arial" panose="020B0604020202020204" pitchFamily="34" charset="0"/>
                  <a:cs typeface="Arial" panose="020B0604020202020204" pitchFamily="34" charset="0"/>
                </a:rPr>
                <a:t>- 1x</a:t>
              </a:r>
            </a:p>
            <a:p>
              <a:pPr eaLnBrk="0" fontAlgn="base" hangingPunct="0">
                <a:spcBef>
                  <a:spcPct val="0"/>
                </a:spcBef>
                <a:spcAft>
                  <a:spcPct val="0"/>
                </a:spcAft>
                <a:tabLst>
                  <a:tab pos="2655888" algn="l"/>
                </a:tabLst>
              </a:pPr>
              <a:r>
                <a:rPr lang="en-US" sz="2400" b="1" dirty="0">
                  <a:latin typeface="Arial" panose="020B0604020202020204" pitchFamily="34" charset="0"/>
                  <a:cs typeface="Arial" panose="020B0604020202020204" pitchFamily="34" charset="0"/>
                </a:rPr>
                <a:t>- 7x</a:t>
              </a:r>
            </a:p>
            <a:p>
              <a:pPr eaLnBrk="0" fontAlgn="base" hangingPunct="0">
                <a:spcBef>
                  <a:spcPct val="0"/>
                </a:spcBef>
                <a:spcAft>
                  <a:spcPct val="0"/>
                </a:spcAft>
                <a:tabLst>
                  <a:tab pos="2655888" algn="l"/>
                </a:tabLst>
              </a:pPr>
              <a:r>
                <a:rPr lang="en-US" sz="2400" b="1" dirty="0">
                  <a:latin typeface="Arial" panose="020B0604020202020204" pitchFamily="34" charset="0"/>
                  <a:cs typeface="Arial" panose="020B0604020202020204" pitchFamily="34" charset="0"/>
                </a:rPr>
                <a:t>- 4x</a:t>
              </a:r>
            </a:p>
            <a:p>
              <a:pPr lvl="0" eaLnBrk="0" fontAlgn="base" hangingPunct="0">
                <a:spcBef>
                  <a:spcPct val="0"/>
                </a:spcBef>
                <a:spcAft>
                  <a:spcPct val="0"/>
                </a:spcAft>
                <a:tabLst>
                  <a:tab pos="2655888" algn="l"/>
                </a:tabLst>
              </a:pPr>
              <a:r>
                <a:rPr lang="en-US" sz="2400" b="1" dirty="0">
                  <a:latin typeface="Arial" panose="020B0604020202020204" pitchFamily="34" charset="0"/>
                  <a:cs typeface="Arial" panose="020B0604020202020204" pitchFamily="34" charset="0"/>
                </a:rPr>
                <a:t>- 5x</a:t>
              </a:r>
            </a:p>
            <a:p>
              <a:pPr eaLnBrk="0" fontAlgn="base" hangingPunct="0">
                <a:spcBef>
                  <a:spcPct val="0"/>
                </a:spcBef>
                <a:spcAft>
                  <a:spcPct val="0"/>
                </a:spcAft>
                <a:tabLst>
                  <a:tab pos="2655888" algn="l"/>
                </a:tabLst>
              </a:pPr>
              <a:r>
                <a:rPr lang="en-US" sz="2400" b="1" dirty="0">
                  <a:latin typeface="Arial" panose="020B0604020202020204" pitchFamily="34" charset="0"/>
                  <a:cs typeface="Arial" panose="020B0604020202020204" pitchFamily="34" charset="0"/>
                </a:rPr>
                <a:t>- 5x</a:t>
              </a:r>
            </a:p>
          </p:txBody>
        </p:sp>
      </p:grpSp>
      <p:grpSp>
        <p:nvGrpSpPr>
          <p:cNvPr id="13" name="Group 12">
            <a:extLst>
              <a:ext uri="{FF2B5EF4-FFF2-40B4-BE49-F238E27FC236}">
                <a16:creationId xmlns:a16="http://schemas.microsoft.com/office/drawing/2014/main" id="{23B421A5-3DDF-5C74-B6CE-44B952F59899}"/>
              </a:ext>
            </a:extLst>
          </p:cNvPr>
          <p:cNvGrpSpPr/>
          <p:nvPr/>
        </p:nvGrpSpPr>
        <p:grpSpPr>
          <a:xfrm>
            <a:off x="9818593" y="2179228"/>
            <a:ext cx="2368296" cy="2308324"/>
            <a:chOff x="9818593" y="2315420"/>
            <a:chExt cx="2368296" cy="2308324"/>
          </a:xfrm>
        </p:grpSpPr>
        <p:sp>
          <p:nvSpPr>
            <p:cNvPr id="8" name="TextBox 7">
              <a:extLst>
                <a:ext uri="{FF2B5EF4-FFF2-40B4-BE49-F238E27FC236}">
                  <a16:creationId xmlns:a16="http://schemas.microsoft.com/office/drawing/2014/main" id="{87F0F226-F677-F9C1-ABD9-29CF1D94934D}"/>
                </a:ext>
              </a:extLst>
            </p:cNvPr>
            <p:cNvSpPr txBox="1"/>
            <p:nvPr/>
          </p:nvSpPr>
          <p:spPr>
            <a:xfrm>
              <a:off x="9818593" y="2315420"/>
              <a:ext cx="2368296" cy="2308324"/>
            </a:xfrm>
            <a:prstGeom prst="rect">
              <a:avLst/>
            </a:prstGeom>
            <a:solidFill>
              <a:schemeClr val="bg1">
                <a:lumMod val="95000"/>
              </a:schemeClr>
            </a:solidFill>
            <a:ln>
              <a:solidFill>
                <a:schemeClr val="tx1"/>
              </a:solidFill>
            </a:ln>
          </p:spPr>
          <p:txBody>
            <a:bodyPr wrap="square">
              <a:spAutoFit/>
            </a:bodyPr>
            <a:lstStyle/>
            <a:p>
              <a:pPr eaLnBrk="0" fontAlgn="base" hangingPunct="0">
                <a:spcBef>
                  <a:spcPct val="0"/>
                </a:spcBef>
                <a:spcAft>
                  <a:spcPct val="0"/>
                </a:spcAft>
                <a:tabLst>
                  <a:tab pos="2655888" algn="l"/>
                </a:tabLst>
              </a:pPr>
              <a:r>
                <a:rPr lang="en-US" sz="2400" b="1" dirty="0">
                  <a:latin typeface="Arial" panose="020B0604020202020204" pitchFamily="34" charset="0"/>
                  <a:cs typeface="Arial" panose="020B0604020202020204" pitchFamily="34" charset="0"/>
                </a:rPr>
                <a:t>Eph                </a:t>
              </a:r>
            </a:p>
            <a:p>
              <a:pPr lvl="0" eaLnBrk="0" fontAlgn="base" hangingPunct="0">
                <a:spcBef>
                  <a:spcPct val="0"/>
                </a:spcBef>
                <a:spcAft>
                  <a:spcPct val="0"/>
                </a:spcAft>
                <a:tabLst>
                  <a:tab pos="2655888" algn="l"/>
                </a:tabLst>
              </a:pPr>
              <a:r>
                <a:rPr lang="en-US" sz="2400" b="1" dirty="0">
                  <a:latin typeface="Arial" panose="020B0604020202020204" pitchFamily="34" charset="0"/>
                  <a:cs typeface="Arial" panose="020B0604020202020204" pitchFamily="34" charset="0"/>
                </a:rPr>
                <a:t>Phil                </a:t>
              </a:r>
            </a:p>
            <a:p>
              <a:pPr lvl="0" eaLnBrk="0" fontAlgn="base" hangingPunct="0">
                <a:spcBef>
                  <a:spcPct val="0"/>
                </a:spcBef>
                <a:spcAft>
                  <a:spcPct val="0"/>
                </a:spcAft>
                <a:tabLst>
                  <a:tab pos="2655888" algn="l"/>
                </a:tabLst>
              </a:pPr>
              <a:r>
                <a:rPr lang="en-US" sz="2400" b="1" dirty="0">
                  <a:latin typeface="Arial" panose="020B0604020202020204" pitchFamily="34" charset="0"/>
                  <a:cs typeface="Arial" panose="020B0604020202020204" pitchFamily="34" charset="0"/>
                </a:rPr>
                <a:t>1 Thess         </a:t>
              </a:r>
            </a:p>
            <a:p>
              <a:pPr lvl="0" eaLnBrk="0" fontAlgn="base" hangingPunct="0">
                <a:spcBef>
                  <a:spcPct val="0"/>
                </a:spcBef>
                <a:spcAft>
                  <a:spcPct val="0"/>
                </a:spcAft>
                <a:tabLst>
                  <a:tab pos="2655888" algn="l"/>
                </a:tabLst>
              </a:pPr>
              <a:r>
                <a:rPr lang="en-US" sz="2400" b="1" dirty="0">
                  <a:latin typeface="Arial" panose="020B0604020202020204" pitchFamily="34" charset="0"/>
                  <a:cs typeface="Arial" panose="020B0604020202020204" pitchFamily="34" charset="0"/>
                </a:rPr>
                <a:t>1 Tim             </a:t>
              </a:r>
            </a:p>
            <a:p>
              <a:pPr lvl="0" eaLnBrk="0" fontAlgn="base" hangingPunct="0">
                <a:spcBef>
                  <a:spcPct val="0"/>
                </a:spcBef>
                <a:spcAft>
                  <a:spcPct val="0"/>
                </a:spcAft>
                <a:tabLst>
                  <a:tab pos="2655888" algn="l"/>
                </a:tabLst>
              </a:pPr>
              <a:r>
                <a:rPr lang="en-US" sz="2400" b="1" dirty="0">
                  <a:latin typeface="Arial" panose="020B0604020202020204" pitchFamily="34" charset="0"/>
                  <a:cs typeface="Arial" panose="020B0604020202020204" pitchFamily="34" charset="0"/>
                </a:rPr>
                <a:t>2 Tim             </a:t>
              </a:r>
            </a:p>
            <a:p>
              <a:pPr eaLnBrk="0" fontAlgn="base" hangingPunct="0">
                <a:spcBef>
                  <a:spcPct val="0"/>
                </a:spcBef>
                <a:spcAft>
                  <a:spcPct val="0"/>
                </a:spcAft>
                <a:tabLst>
                  <a:tab pos="2655888" algn="l"/>
                </a:tabLst>
              </a:pPr>
              <a:r>
                <a:rPr lang="en-US" sz="2400" b="1" dirty="0">
                  <a:solidFill>
                    <a:srgbClr val="C00000"/>
                  </a:solidFill>
                  <a:latin typeface="Arial" panose="020B0604020202020204" pitchFamily="34" charset="0"/>
                  <a:cs typeface="Arial" panose="020B0604020202020204" pitchFamily="34" charset="0"/>
                </a:rPr>
                <a:t>Rev                </a:t>
              </a:r>
            </a:p>
          </p:txBody>
        </p:sp>
        <p:sp>
          <p:nvSpPr>
            <p:cNvPr id="10" name="TextBox 9">
              <a:extLst>
                <a:ext uri="{FF2B5EF4-FFF2-40B4-BE49-F238E27FC236}">
                  <a16:creationId xmlns:a16="http://schemas.microsoft.com/office/drawing/2014/main" id="{DAFD8B26-4A8B-BFF7-CAB6-A961CA27C71E}"/>
                </a:ext>
              </a:extLst>
            </p:cNvPr>
            <p:cNvSpPr txBox="1"/>
            <p:nvPr/>
          </p:nvSpPr>
          <p:spPr>
            <a:xfrm>
              <a:off x="11321022" y="2315420"/>
              <a:ext cx="863663" cy="2308324"/>
            </a:xfrm>
            <a:prstGeom prst="rect">
              <a:avLst/>
            </a:prstGeom>
            <a:noFill/>
            <a:ln>
              <a:noFill/>
            </a:ln>
          </p:spPr>
          <p:txBody>
            <a:bodyPr wrap="square">
              <a:spAutoFit/>
            </a:bodyPr>
            <a:lstStyle/>
            <a:p>
              <a:pPr eaLnBrk="0" fontAlgn="base" hangingPunct="0">
                <a:spcBef>
                  <a:spcPct val="0"/>
                </a:spcBef>
                <a:spcAft>
                  <a:spcPct val="0"/>
                </a:spcAft>
                <a:tabLst>
                  <a:tab pos="2655888" algn="l"/>
                </a:tabLst>
              </a:pPr>
              <a:r>
                <a:rPr lang="en-US" sz="2400" b="1" dirty="0">
                  <a:latin typeface="Arial" panose="020B0604020202020204" pitchFamily="34" charset="0"/>
                  <a:cs typeface="Arial" panose="020B0604020202020204" pitchFamily="34" charset="0"/>
                </a:rPr>
                <a:t>- 1x</a:t>
              </a:r>
            </a:p>
            <a:p>
              <a:pPr lvl="0" eaLnBrk="0" fontAlgn="base" hangingPunct="0">
                <a:spcBef>
                  <a:spcPct val="0"/>
                </a:spcBef>
                <a:spcAft>
                  <a:spcPct val="0"/>
                </a:spcAft>
                <a:tabLst>
                  <a:tab pos="2655888" algn="l"/>
                </a:tabLst>
              </a:pPr>
              <a:r>
                <a:rPr lang="en-US" sz="2400" b="1" dirty="0">
                  <a:latin typeface="Arial" panose="020B0604020202020204" pitchFamily="34" charset="0"/>
                  <a:cs typeface="Arial" panose="020B0604020202020204" pitchFamily="34" charset="0"/>
                </a:rPr>
                <a:t>- 2x</a:t>
              </a:r>
            </a:p>
            <a:p>
              <a:pPr lvl="0" eaLnBrk="0" fontAlgn="base" hangingPunct="0">
                <a:spcBef>
                  <a:spcPct val="0"/>
                </a:spcBef>
                <a:spcAft>
                  <a:spcPct val="0"/>
                </a:spcAft>
                <a:tabLst>
                  <a:tab pos="2655888" algn="l"/>
                </a:tabLst>
              </a:pPr>
              <a:r>
                <a:rPr lang="en-US" sz="2400" b="1" dirty="0">
                  <a:latin typeface="Arial" panose="020B0604020202020204" pitchFamily="34" charset="0"/>
                  <a:cs typeface="Arial" panose="020B0604020202020204" pitchFamily="34" charset="0"/>
                </a:rPr>
                <a:t>- 5x</a:t>
              </a:r>
            </a:p>
            <a:p>
              <a:pPr lvl="0" eaLnBrk="0" fontAlgn="base" hangingPunct="0">
                <a:spcBef>
                  <a:spcPct val="0"/>
                </a:spcBef>
                <a:spcAft>
                  <a:spcPct val="0"/>
                </a:spcAft>
                <a:tabLst>
                  <a:tab pos="2655888" algn="l"/>
                </a:tabLst>
              </a:pPr>
              <a:r>
                <a:rPr lang="en-US" sz="2400" b="1" dirty="0">
                  <a:latin typeface="Arial" panose="020B0604020202020204" pitchFamily="34" charset="0"/>
                  <a:cs typeface="Arial" panose="020B0604020202020204" pitchFamily="34" charset="0"/>
                </a:rPr>
                <a:t>- 1x</a:t>
              </a:r>
            </a:p>
            <a:p>
              <a:pPr lvl="0" eaLnBrk="0" fontAlgn="base" hangingPunct="0">
                <a:spcBef>
                  <a:spcPct val="0"/>
                </a:spcBef>
                <a:spcAft>
                  <a:spcPct val="0"/>
                </a:spcAft>
                <a:tabLst>
                  <a:tab pos="2655888" algn="l"/>
                </a:tabLst>
              </a:pPr>
              <a:r>
                <a:rPr lang="en-US" sz="2400" b="1" dirty="0">
                  <a:latin typeface="Arial" panose="020B0604020202020204" pitchFamily="34" charset="0"/>
                  <a:cs typeface="Arial" panose="020B0604020202020204" pitchFamily="34" charset="0"/>
                </a:rPr>
                <a:t>- 1x</a:t>
              </a:r>
            </a:p>
            <a:p>
              <a:pPr eaLnBrk="0" fontAlgn="base" hangingPunct="0">
                <a:spcBef>
                  <a:spcPct val="0"/>
                </a:spcBef>
                <a:spcAft>
                  <a:spcPct val="0"/>
                </a:spcAft>
                <a:tabLst>
                  <a:tab pos="2655888" algn="l"/>
                </a:tabLst>
              </a:pPr>
              <a:r>
                <a:rPr lang="en-US" sz="2400" b="1" dirty="0">
                  <a:solidFill>
                    <a:srgbClr val="C00000"/>
                  </a:solidFill>
                  <a:latin typeface="Arial" panose="020B0604020202020204" pitchFamily="34" charset="0"/>
                  <a:cs typeface="Arial" panose="020B0604020202020204" pitchFamily="34" charset="0"/>
                </a:rPr>
                <a:t>- 1x</a:t>
              </a:r>
            </a:p>
          </p:txBody>
        </p:sp>
      </p:grpSp>
    </p:spTree>
    <p:extLst>
      <p:ext uri="{BB962C8B-B14F-4D97-AF65-F5344CB8AC3E}">
        <p14:creationId xmlns:p14="http://schemas.microsoft.com/office/powerpoint/2010/main" val="417390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11</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14:8</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2F7A993-BE9E-A1EE-F4BE-C87B02B8BC8C}"/>
              </a:ext>
            </a:extLst>
          </p:cNvPr>
          <p:cNvSpPr txBox="1"/>
          <p:nvPr/>
        </p:nvSpPr>
        <p:spPr>
          <a:xfrm>
            <a:off x="-12700" y="631000"/>
            <a:ext cx="12198946" cy="1384995"/>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8</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there followed another angel, saying, Babylon is fallen, is fallen, that great city, because she </a:t>
            </a:r>
            <a:r>
              <a:rPr lang="en-US" sz="2800" b="1" i="1" dirty="0">
                <a:solidFill>
                  <a:srgbClr val="C00000"/>
                </a:solidFill>
                <a:latin typeface="Arial" panose="020B0604020202020204" pitchFamily="34" charset="0"/>
                <a:cs typeface="Arial" panose="020B0604020202020204" pitchFamily="34" charset="0"/>
              </a:rPr>
              <a:t>made</a:t>
            </a:r>
            <a:r>
              <a:rPr lang="en-US" sz="2800" b="1" i="1" dirty="0">
                <a:latin typeface="Arial" panose="020B0604020202020204" pitchFamily="34" charset="0"/>
                <a:cs typeface="Arial" panose="020B0604020202020204" pitchFamily="34" charset="0"/>
              </a:rPr>
              <a:t> all nations drink of the wine of the wrath of her </a:t>
            </a:r>
            <a:r>
              <a:rPr lang="en-US" sz="2800" b="1" i="1" dirty="0">
                <a:solidFill>
                  <a:srgbClr val="C00000"/>
                </a:solidFill>
                <a:latin typeface="Arial" panose="020B0604020202020204" pitchFamily="34" charset="0"/>
                <a:cs typeface="Arial" panose="020B0604020202020204" pitchFamily="34" charset="0"/>
              </a:rPr>
              <a:t>fornication</a:t>
            </a:r>
            <a:r>
              <a:rPr lang="en-US" sz="2800" b="1" i="1" dirty="0">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FB15B650-6F4B-73B3-D69C-9553325F72AA}"/>
              </a:ext>
            </a:extLst>
          </p:cNvPr>
          <p:cNvSpPr txBox="1"/>
          <p:nvPr/>
        </p:nvSpPr>
        <p:spPr>
          <a:xfrm>
            <a:off x="6428970" y="2028473"/>
            <a:ext cx="4847107" cy="4493538"/>
          </a:xfrm>
          <a:prstGeom prst="rect">
            <a:avLst/>
          </a:prstGeom>
          <a:solidFill>
            <a:schemeClr val="bg1">
              <a:lumMod val="95000"/>
            </a:schemeClr>
          </a:solidFill>
        </p:spPr>
        <p:txBody>
          <a:bodyPr wrap="square">
            <a:spAutoFit/>
          </a:bodyPr>
          <a:lstStyle/>
          <a:p>
            <a:pPr algn="ctr"/>
            <a:r>
              <a:rPr lang="en-US" sz="2600" b="1" dirty="0">
                <a:latin typeface="Arial" panose="020B0604020202020204" pitchFamily="34" charset="0"/>
                <a:cs typeface="Arial" panose="020B0604020202020204" pitchFamily="34" charset="0"/>
              </a:rPr>
              <a:t>Fornication - 12x</a:t>
            </a:r>
            <a:endParaRPr lang="en-US" sz="2600" b="1" i="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600" b="1" i="1" dirty="0">
                <a:latin typeface="Arial" panose="020B0604020202020204" pitchFamily="34" charset="0"/>
                <a:cs typeface="Arial" panose="020B0604020202020204" pitchFamily="34" charset="0"/>
              </a:rPr>
              <a:t>Rev 2:14      (1x - literal?)</a:t>
            </a:r>
          </a:p>
          <a:p>
            <a:pPr marL="342900" indent="-342900">
              <a:buFont typeface="Arial" panose="020B0604020202020204" pitchFamily="34" charset="0"/>
              <a:buChar char="•"/>
            </a:pPr>
            <a:r>
              <a:rPr lang="en-US" sz="2600" b="1" i="1" dirty="0">
                <a:latin typeface="Arial" panose="020B0604020202020204" pitchFamily="34" charset="0"/>
                <a:cs typeface="Arial" panose="020B0604020202020204" pitchFamily="34" charset="0"/>
              </a:rPr>
              <a:t>Rev 2:20      (1x - literal?)</a:t>
            </a:r>
          </a:p>
          <a:p>
            <a:pPr marL="342900" indent="-342900">
              <a:buFont typeface="Arial" panose="020B0604020202020204" pitchFamily="34" charset="0"/>
              <a:buChar char="•"/>
            </a:pPr>
            <a:r>
              <a:rPr lang="en-US" sz="2600" b="1" i="1" dirty="0">
                <a:latin typeface="Arial" panose="020B0604020202020204" pitchFamily="34" charset="0"/>
                <a:cs typeface="Arial" panose="020B0604020202020204" pitchFamily="34" charset="0"/>
              </a:rPr>
              <a:t>Rev 2:21      (1x - literal?)</a:t>
            </a:r>
          </a:p>
          <a:p>
            <a:pPr marL="342900" indent="-342900">
              <a:buFont typeface="Arial" panose="020B0604020202020204" pitchFamily="34" charset="0"/>
              <a:buChar char="•"/>
            </a:pPr>
            <a:r>
              <a:rPr lang="en-US" sz="2600" b="1" dirty="0">
                <a:latin typeface="Arial" panose="020B0604020202020204" pitchFamily="34" charset="0"/>
                <a:cs typeface="Arial" panose="020B0604020202020204" pitchFamily="34" charset="0"/>
              </a:rPr>
              <a:t>Rev 9:21      (1x - literal)</a:t>
            </a:r>
          </a:p>
          <a:p>
            <a:pPr marL="342900" indent="-342900">
              <a:buFont typeface="Arial" panose="020B0604020202020204" pitchFamily="34" charset="0"/>
              <a:buChar char="•"/>
            </a:pPr>
            <a:r>
              <a:rPr lang="en-US" sz="2600" b="1" dirty="0">
                <a:latin typeface="Arial" panose="020B0604020202020204" pitchFamily="34" charset="0"/>
                <a:cs typeface="Arial" panose="020B0604020202020204" pitchFamily="34" charset="0"/>
              </a:rPr>
              <a:t>Rev 14:8      (1x - figurative)</a:t>
            </a:r>
          </a:p>
          <a:p>
            <a:pPr marL="342900" indent="-342900">
              <a:buFont typeface="Arial" panose="020B0604020202020204" pitchFamily="34" charset="0"/>
              <a:buChar char="•"/>
            </a:pPr>
            <a:r>
              <a:rPr lang="en-US" sz="2600" b="1" dirty="0">
                <a:latin typeface="Arial" panose="020B0604020202020204" pitchFamily="34" charset="0"/>
                <a:cs typeface="Arial" panose="020B0604020202020204" pitchFamily="34" charset="0"/>
              </a:rPr>
              <a:t>Rev 17:2      (2x - figurative)</a:t>
            </a:r>
          </a:p>
          <a:p>
            <a:pPr marL="342900" indent="-342900">
              <a:buFont typeface="Arial" panose="020B0604020202020204" pitchFamily="34" charset="0"/>
              <a:buChar char="•"/>
            </a:pPr>
            <a:r>
              <a:rPr lang="en-US" sz="2600" b="1" dirty="0">
                <a:latin typeface="Arial" panose="020B0604020202020204" pitchFamily="34" charset="0"/>
                <a:cs typeface="Arial" panose="020B0604020202020204" pitchFamily="34" charset="0"/>
              </a:rPr>
              <a:t>Rev 17:4      (1x - figurative)</a:t>
            </a:r>
          </a:p>
          <a:p>
            <a:pPr marL="342900" indent="-342900">
              <a:buFont typeface="Arial" panose="020B0604020202020204" pitchFamily="34" charset="0"/>
              <a:buChar char="•"/>
            </a:pPr>
            <a:r>
              <a:rPr lang="en-US" sz="2600" b="1" dirty="0">
                <a:latin typeface="Arial" panose="020B0604020202020204" pitchFamily="34" charset="0"/>
                <a:cs typeface="Arial" panose="020B0604020202020204" pitchFamily="34" charset="0"/>
              </a:rPr>
              <a:t>Rev 18:3      (2x - figurative)</a:t>
            </a:r>
          </a:p>
          <a:p>
            <a:pPr marL="342900" indent="-342900">
              <a:buFont typeface="Arial" panose="020B0604020202020204" pitchFamily="34" charset="0"/>
              <a:buChar char="•"/>
            </a:pPr>
            <a:r>
              <a:rPr lang="en-US" sz="2600" b="1" dirty="0">
                <a:latin typeface="Arial" panose="020B0604020202020204" pitchFamily="34" charset="0"/>
                <a:cs typeface="Arial" panose="020B0604020202020204" pitchFamily="34" charset="0"/>
              </a:rPr>
              <a:t>Rev 18:9      (1x - figurative)</a:t>
            </a:r>
          </a:p>
          <a:p>
            <a:pPr marL="342900" indent="-342900">
              <a:buFont typeface="Arial" panose="020B0604020202020204" pitchFamily="34" charset="0"/>
              <a:buChar char="•"/>
            </a:pPr>
            <a:r>
              <a:rPr lang="en-US" sz="2600" b="1" dirty="0">
                <a:latin typeface="Arial" panose="020B0604020202020204" pitchFamily="34" charset="0"/>
                <a:cs typeface="Arial" panose="020B0604020202020204" pitchFamily="34" charset="0"/>
              </a:rPr>
              <a:t>Rev 19:2      (1x - figurative)</a:t>
            </a:r>
          </a:p>
        </p:txBody>
      </p:sp>
      <p:sp>
        <p:nvSpPr>
          <p:cNvPr id="6" name="TextBox 5">
            <a:extLst>
              <a:ext uri="{FF2B5EF4-FFF2-40B4-BE49-F238E27FC236}">
                <a16:creationId xmlns:a16="http://schemas.microsoft.com/office/drawing/2014/main" id="{4310D5E8-9216-7536-4BA2-B852F5F417A3}"/>
              </a:ext>
            </a:extLst>
          </p:cNvPr>
          <p:cNvSpPr txBox="1"/>
          <p:nvPr/>
        </p:nvSpPr>
        <p:spPr>
          <a:xfrm>
            <a:off x="833690" y="2228528"/>
            <a:ext cx="4257476" cy="4093428"/>
          </a:xfrm>
          <a:prstGeom prst="rect">
            <a:avLst/>
          </a:prstGeom>
          <a:solidFill>
            <a:schemeClr val="bg1">
              <a:lumMod val="95000"/>
            </a:schemeClr>
          </a:solidFill>
        </p:spPr>
        <p:txBody>
          <a:bodyPr wrap="square">
            <a:spAutoFit/>
          </a:bodyPr>
          <a:lstStyle/>
          <a:p>
            <a:pPr algn="ctr"/>
            <a:r>
              <a:rPr lang="en-US" sz="2600" b="1" i="0" dirty="0">
                <a:effectLst/>
                <a:latin typeface="Arial" panose="020B0604020202020204" pitchFamily="34" charset="0"/>
                <a:cs typeface="Arial" panose="020B0604020202020204" pitchFamily="34" charset="0"/>
              </a:rPr>
              <a:t>“made”</a:t>
            </a:r>
          </a:p>
          <a:p>
            <a:pPr algn="ctr"/>
            <a:endParaRPr lang="en-US" sz="2600" b="1" i="0" dirty="0">
              <a:effectLst/>
              <a:latin typeface="Arial" panose="020B0604020202020204" pitchFamily="34" charset="0"/>
              <a:cs typeface="Arial" panose="020B0604020202020204" pitchFamily="34" charset="0"/>
            </a:endParaRPr>
          </a:p>
          <a:p>
            <a:pPr algn="ctr"/>
            <a:r>
              <a:rPr lang="el-GR" sz="2800" b="1" dirty="0">
                <a:latin typeface="Arial" panose="020B0604020202020204" pitchFamily="34" charset="0"/>
                <a:cs typeface="Arial" panose="020B0604020202020204" pitchFamily="34" charset="0"/>
              </a:rPr>
              <a:t>πεπότικεν</a:t>
            </a:r>
            <a:r>
              <a:rPr lang="el-GR" b="1" dirty="0"/>
              <a:t> </a:t>
            </a:r>
            <a:r>
              <a:rPr lang="en-US" sz="2600" b="1" i="0" dirty="0">
                <a:effectLst/>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a:t>
            </a:r>
            <a:r>
              <a:rPr lang="en-US" sz="2800" b="1" dirty="0" err="1">
                <a:latin typeface="Arial" panose="020B0604020202020204" pitchFamily="34" charset="0"/>
                <a:cs typeface="Arial" panose="020B0604020202020204" pitchFamily="34" charset="0"/>
              </a:rPr>
              <a:t>pepotiken</a:t>
            </a:r>
            <a:r>
              <a:rPr lang="en-US" sz="2600" b="1" i="0" dirty="0">
                <a:effectLst/>
                <a:latin typeface="Arial" panose="020B0604020202020204" pitchFamily="34" charset="0"/>
                <a:cs typeface="Arial" panose="020B0604020202020204" pitchFamily="34" charset="0"/>
              </a:rPr>
              <a:t>)</a:t>
            </a:r>
            <a:endParaRPr lang="en-US" sz="2600" b="1" dirty="0">
              <a:latin typeface="Arial" panose="020B0604020202020204" pitchFamily="34" charset="0"/>
              <a:cs typeface="Arial" panose="020B0604020202020204" pitchFamily="34" charset="0"/>
            </a:endParaRPr>
          </a:p>
          <a:p>
            <a:pPr algn="ctr"/>
            <a:r>
              <a:rPr lang="en-US" sz="2600" b="1" i="0" dirty="0">
                <a:effectLst/>
                <a:latin typeface="Arial" panose="020B0604020202020204" pitchFamily="34" charset="0"/>
                <a:cs typeface="Arial" panose="020B0604020202020204" pitchFamily="34" charset="0"/>
              </a:rPr>
              <a:t>Ref #4222 </a:t>
            </a:r>
            <a:r>
              <a:rPr lang="en-US" sz="2600" b="1" baseline="30000" dirty="0">
                <a:latin typeface="Arial" panose="020B0604020202020204" pitchFamily="34" charset="0"/>
                <a:cs typeface="Arial" panose="020B0604020202020204" pitchFamily="34" charset="0"/>
              </a:rPr>
              <a:t>1</a:t>
            </a:r>
            <a:endParaRPr lang="en-US" sz="2600" b="1" i="0" dirty="0">
              <a:effectLst/>
              <a:latin typeface="Arial" panose="020B0604020202020204" pitchFamily="34" charset="0"/>
              <a:cs typeface="Arial" panose="020B0604020202020204" pitchFamily="34" charset="0"/>
            </a:endParaRPr>
          </a:p>
          <a:p>
            <a:pPr algn="ctr"/>
            <a:r>
              <a:rPr lang="en-US" sz="2600" b="1" i="0" dirty="0">
                <a:effectLst/>
                <a:latin typeface="Arial" panose="020B0604020202020204" pitchFamily="34" charset="0"/>
                <a:cs typeface="Arial" panose="020B0604020202020204" pitchFamily="34" charset="0"/>
              </a:rPr>
              <a:t>1x in N.T. </a:t>
            </a:r>
          </a:p>
          <a:p>
            <a:pPr algn="ctr"/>
            <a:endParaRPr lang="en-US" sz="2600" b="1" i="0" dirty="0">
              <a:effectLst/>
              <a:latin typeface="Arial" panose="020B0604020202020204" pitchFamily="34" charset="0"/>
              <a:cs typeface="Arial" panose="020B0604020202020204" pitchFamily="34" charset="0"/>
            </a:endParaRPr>
          </a:p>
          <a:p>
            <a:pPr algn="ctr"/>
            <a:r>
              <a:rPr lang="en-US" sz="2600" b="1" dirty="0">
                <a:latin typeface="Arial" panose="020B0604020202020204" pitchFamily="34" charset="0"/>
                <a:cs typeface="Arial" panose="020B0604020202020204" pitchFamily="34" charset="0"/>
              </a:rPr>
              <a:t>“to cause to drink”</a:t>
            </a:r>
          </a:p>
          <a:p>
            <a:pPr algn="ctr"/>
            <a:r>
              <a:rPr lang="en-US" sz="2600" b="1" dirty="0">
                <a:latin typeface="Arial" panose="020B0604020202020204" pitchFamily="34" charset="0"/>
                <a:cs typeface="Arial" panose="020B0604020202020204" pitchFamily="34" charset="0"/>
              </a:rPr>
              <a:t>“to give to drink”</a:t>
            </a:r>
          </a:p>
          <a:p>
            <a:pPr algn="ctr"/>
            <a:endParaRPr lang="en-US" sz="2600" b="1" dirty="0">
              <a:latin typeface="Arial" panose="020B0604020202020204" pitchFamily="34" charset="0"/>
              <a:cs typeface="Arial" panose="020B0604020202020204" pitchFamily="34" charset="0"/>
            </a:endParaRPr>
          </a:p>
          <a:p>
            <a:pPr algn="ctr"/>
            <a:r>
              <a:rPr lang="en-US" sz="2600" b="1" dirty="0">
                <a:latin typeface="Arial" panose="020B0604020202020204" pitchFamily="34" charset="0"/>
                <a:cs typeface="Arial" panose="020B0604020202020204" pitchFamily="34" charset="0"/>
              </a:rPr>
              <a:t>(No force implied)</a:t>
            </a:r>
          </a:p>
        </p:txBody>
      </p:sp>
      <p:sp>
        <p:nvSpPr>
          <p:cNvPr id="7" name="TextBox 6">
            <a:extLst>
              <a:ext uri="{FF2B5EF4-FFF2-40B4-BE49-F238E27FC236}">
                <a16:creationId xmlns:a16="http://schemas.microsoft.com/office/drawing/2014/main" id="{AA83DF55-3417-6CCD-91A0-9C28E19B4FED}"/>
              </a:ext>
            </a:extLst>
          </p:cNvPr>
          <p:cNvSpPr txBox="1"/>
          <p:nvPr/>
        </p:nvSpPr>
        <p:spPr>
          <a:xfrm>
            <a:off x="0" y="6476893"/>
            <a:ext cx="12168333" cy="369332"/>
          </a:xfrm>
          <a:prstGeom prst="rect">
            <a:avLst/>
          </a:prstGeom>
          <a:noFill/>
        </p:spPr>
        <p:txBody>
          <a:bodyPr wrap="square">
            <a:spAutoFit/>
          </a:bodyPr>
          <a:lstStyle/>
          <a:p>
            <a:pPr>
              <a:buClr>
                <a:schemeClr val="tx1"/>
              </a:buClr>
            </a:pPr>
            <a:r>
              <a:rPr lang="en-US" altLang="en-US" sz="2400" b="1" baseline="30000" dirty="0">
                <a:solidFill>
                  <a:srgbClr val="C00000"/>
                </a:solidFill>
                <a:latin typeface="Arial" panose="020B0604020202020204" pitchFamily="34" charset="0"/>
                <a:cs typeface="Arial" panose="020B0604020202020204" pitchFamily="34" charset="0"/>
              </a:rPr>
              <a:t>1</a:t>
            </a:r>
            <a:r>
              <a:rPr lang="en-US" altLang="en-US" b="1" dirty="0">
                <a:solidFill>
                  <a:srgbClr val="C00000"/>
                </a:solidFill>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biblehub.com</a:t>
            </a:r>
            <a:endParaRPr lang="en-US" sz="28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5E9F124-95B6-3098-96E4-5F06C28D346A}"/>
              </a:ext>
            </a:extLst>
          </p:cNvPr>
          <p:cNvSpPr>
            <a:spLocks noChangeArrowheads="1"/>
          </p:cNvSpPr>
          <p:nvPr/>
        </p:nvSpPr>
        <p:spPr bwMode="auto">
          <a:xfrm>
            <a:off x="-8178" y="6475705"/>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6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72EFE0-9F99-5E6F-7DD3-9273092E3EC5}"/>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FFFF00"/>
              </a:solidFill>
            </a:endParaRPr>
          </a:p>
        </p:txBody>
      </p:sp>
      <p:sp>
        <p:nvSpPr>
          <p:cNvPr id="4" name="TextBox 3">
            <a:extLst>
              <a:ext uri="{FF2B5EF4-FFF2-40B4-BE49-F238E27FC236}">
                <a16:creationId xmlns:a16="http://schemas.microsoft.com/office/drawing/2014/main" id="{687471C1-6964-AFAB-2EC3-C8601E92BB2C}"/>
              </a:ext>
            </a:extLst>
          </p:cNvPr>
          <p:cNvSpPr txBox="1"/>
          <p:nvPr/>
        </p:nvSpPr>
        <p:spPr>
          <a:xfrm>
            <a:off x="-9525" y="644273"/>
            <a:ext cx="12214235" cy="2092881"/>
          </a:xfrm>
          <a:prstGeom prst="rect">
            <a:avLst/>
          </a:prstGeom>
          <a:solidFill>
            <a:srgbClr val="FFFF00"/>
          </a:solidFill>
          <a:ln w="9525">
            <a:solidFill>
              <a:schemeClr val="tx1"/>
            </a:solidFill>
          </a:ln>
        </p:spPr>
        <p:txBody>
          <a:bodyPr wrap="square">
            <a:spAutoFit/>
          </a:bodyPr>
          <a:lstStyle/>
          <a:p>
            <a:pPr algn="just"/>
            <a:r>
              <a:rPr kumimoji="0" lang="en-US" sz="2600" b="1" i="1" u="none" strike="noStrike" kern="1200" cap="none" spc="0" normalizeH="0" baseline="30000" noProof="0" dirty="0">
                <a:ln>
                  <a:noFill/>
                </a:ln>
                <a:solidFill>
                  <a:srgbClr val="C00000"/>
                </a:solidFill>
                <a:effectLst/>
                <a:uLnTx/>
                <a:uFillTx/>
                <a:latin typeface="Arial" panose="020B0604020202020204" pitchFamily="34" charset="0"/>
                <a:ea typeface="+mn-ea"/>
                <a:cs typeface="Arial" panose="020B0604020202020204" pitchFamily="34" charset="0"/>
              </a:rPr>
              <a:t>14 </a:t>
            </a:r>
            <a:r>
              <a:rPr lang="en-US" sz="2600" b="1" i="1" dirty="0">
                <a:latin typeface="Arial" panose="020B0604020202020204" pitchFamily="34" charset="0"/>
                <a:cs typeface="Arial" panose="020B0604020202020204" pitchFamily="34" charset="0"/>
              </a:rPr>
              <a:t>And I looked, and behold a </a:t>
            </a:r>
            <a:r>
              <a:rPr lang="en-US" sz="2600" b="1" i="1" dirty="0">
                <a:solidFill>
                  <a:srgbClr val="C00000"/>
                </a:solidFill>
                <a:latin typeface="Arial" panose="020B0604020202020204" pitchFamily="34" charset="0"/>
                <a:cs typeface="Arial" panose="020B0604020202020204" pitchFamily="34" charset="0"/>
              </a:rPr>
              <a:t>white cloud</a:t>
            </a:r>
            <a:r>
              <a:rPr lang="en-US" sz="2600" b="1" i="1" dirty="0">
                <a:latin typeface="Arial" panose="020B0604020202020204" pitchFamily="34" charset="0"/>
                <a:cs typeface="Arial" panose="020B0604020202020204" pitchFamily="34" charset="0"/>
              </a:rPr>
              <a:t>, and </a:t>
            </a:r>
            <a:r>
              <a:rPr lang="en-US" sz="2600" b="1" i="1" dirty="0">
                <a:solidFill>
                  <a:srgbClr val="C00000"/>
                </a:solidFill>
                <a:latin typeface="Arial" panose="020B0604020202020204" pitchFamily="34" charset="0"/>
                <a:cs typeface="Arial" panose="020B0604020202020204" pitchFamily="34" charset="0"/>
              </a:rPr>
              <a:t>upon the cloud</a:t>
            </a:r>
            <a:r>
              <a:rPr lang="en-US" sz="2600" b="1" i="1" dirty="0">
                <a:latin typeface="Arial" panose="020B0604020202020204" pitchFamily="34" charset="0"/>
                <a:cs typeface="Arial" panose="020B0604020202020204" pitchFamily="34" charset="0"/>
              </a:rPr>
              <a:t> one sat like unto the Son of man, having on his head a golden crown, and in his hand a sharp sickle.</a:t>
            </a:r>
          </a:p>
          <a:p>
            <a:pPr algn="just"/>
            <a:r>
              <a:rPr kumimoji="0" lang="en-US" sz="2600" b="1" i="1" u="none" strike="noStrike" kern="1200" cap="none" spc="0" normalizeH="0" baseline="30000" noProof="0" dirty="0">
                <a:ln>
                  <a:noFill/>
                </a:ln>
                <a:solidFill>
                  <a:srgbClr val="C00000"/>
                </a:solidFill>
                <a:effectLst/>
                <a:uLnTx/>
                <a:uFillTx/>
                <a:latin typeface="Arial" panose="020B0604020202020204" pitchFamily="34" charset="0"/>
                <a:ea typeface="+mn-ea"/>
                <a:cs typeface="Arial" panose="020B0604020202020204" pitchFamily="34" charset="0"/>
              </a:rPr>
              <a:t>16 </a:t>
            </a:r>
            <a:r>
              <a:rPr lang="en-US" sz="2600" b="1" i="1" dirty="0">
                <a:latin typeface="Arial" panose="020B0604020202020204" pitchFamily="34" charset="0"/>
                <a:cs typeface="Arial" panose="020B0604020202020204" pitchFamily="34" charset="0"/>
              </a:rPr>
              <a:t>And he that sat </a:t>
            </a:r>
            <a:r>
              <a:rPr lang="en-US" sz="2600" b="1" i="1" dirty="0">
                <a:solidFill>
                  <a:srgbClr val="C00000"/>
                </a:solidFill>
                <a:latin typeface="Arial" panose="020B0604020202020204" pitchFamily="34" charset="0"/>
                <a:cs typeface="Arial" panose="020B0604020202020204" pitchFamily="34" charset="0"/>
              </a:rPr>
              <a:t>on the cloud </a:t>
            </a:r>
            <a:r>
              <a:rPr lang="en-US" sz="2600" b="1" i="1" dirty="0">
                <a:latin typeface="Arial" panose="020B0604020202020204" pitchFamily="34" charset="0"/>
                <a:cs typeface="Arial" panose="020B0604020202020204" pitchFamily="34" charset="0"/>
              </a:rPr>
              <a:t>thrust in his sickle on the earth; and the earth was reaped.</a:t>
            </a:r>
          </a:p>
        </p:txBody>
      </p:sp>
      <p:sp>
        <p:nvSpPr>
          <p:cNvPr id="5" name="TextBox 4">
            <a:extLst>
              <a:ext uri="{FF2B5EF4-FFF2-40B4-BE49-F238E27FC236}">
                <a16:creationId xmlns:a16="http://schemas.microsoft.com/office/drawing/2014/main" id="{2765152B-C273-77BF-5F28-CCAFE88BBC42}"/>
              </a:ext>
            </a:extLst>
          </p:cNvPr>
          <p:cNvSpPr txBox="1"/>
          <p:nvPr/>
        </p:nvSpPr>
        <p:spPr>
          <a:xfrm>
            <a:off x="-9526" y="2834032"/>
            <a:ext cx="12201525" cy="1692771"/>
          </a:xfrm>
          <a:prstGeom prst="rect">
            <a:avLst/>
          </a:prstGeom>
          <a:solidFill>
            <a:srgbClr val="FFFF00"/>
          </a:solidFill>
          <a:ln w="9525">
            <a:solidFill>
              <a:schemeClr val="tx1"/>
            </a:solidFill>
          </a:ln>
        </p:spPr>
        <p:txBody>
          <a:bodyPr wrap="square">
            <a:spAutoFit/>
          </a:bodyPr>
          <a:lstStyle/>
          <a:p>
            <a:r>
              <a:rPr lang="en-US" sz="2600" b="1" dirty="0">
                <a:solidFill>
                  <a:srgbClr val="C00000"/>
                </a:solidFill>
                <a:latin typeface="Arial" pitchFamily="34" charset="0"/>
                <a:cs typeface="Arial" pitchFamily="34" charset="0"/>
              </a:rPr>
              <a:t>Revelation 1:7</a:t>
            </a:r>
            <a:endParaRPr lang="en-US" sz="2600" b="1" dirty="0">
              <a:latin typeface="Arial" pitchFamily="34" charset="0"/>
              <a:cs typeface="Arial" pitchFamily="34" charset="0"/>
            </a:endParaRPr>
          </a:p>
          <a:p>
            <a:pPr algn="just"/>
            <a:r>
              <a:rPr lang="en-US" sz="2400" b="1" i="1" baseline="30000" dirty="0">
                <a:solidFill>
                  <a:srgbClr val="C00000"/>
                </a:solidFill>
                <a:latin typeface="Arial" panose="020B0604020202020204" pitchFamily="34" charset="0"/>
                <a:cs typeface="Arial" panose="020B0604020202020204" pitchFamily="34" charset="0"/>
              </a:rPr>
              <a:t>17 </a:t>
            </a:r>
            <a:r>
              <a:rPr lang="en-US" sz="2600" b="1" i="1" dirty="0">
                <a:latin typeface="Arial" pitchFamily="34" charset="0"/>
                <a:cs typeface="Arial" pitchFamily="34" charset="0"/>
              </a:rPr>
              <a:t>Behold, </a:t>
            </a:r>
            <a:r>
              <a:rPr lang="en-US" sz="2600" b="1" i="1">
                <a:latin typeface="Arial" pitchFamily="34" charset="0"/>
                <a:cs typeface="Arial" pitchFamily="34" charset="0"/>
              </a:rPr>
              <a:t>he comes </a:t>
            </a:r>
            <a:r>
              <a:rPr lang="en-US" sz="2600" b="1" i="1" dirty="0">
                <a:solidFill>
                  <a:srgbClr val="C00000"/>
                </a:solidFill>
                <a:latin typeface="Arial" pitchFamily="34" charset="0"/>
                <a:cs typeface="Arial" pitchFamily="34" charset="0"/>
              </a:rPr>
              <a:t>with</a:t>
            </a:r>
            <a:r>
              <a:rPr lang="en-US" sz="2600" b="1" i="1" dirty="0">
                <a:latin typeface="Arial" pitchFamily="34" charset="0"/>
                <a:cs typeface="Arial" pitchFamily="34" charset="0"/>
              </a:rPr>
              <a:t> </a:t>
            </a:r>
            <a:r>
              <a:rPr lang="en-US" sz="2600" b="1" i="1" dirty="0">
                <a:solidFill>
                  <a:srgbClr val="C00000"/>
                </a:solidFill>
                <a:latin typeface="Arial" pitchFamily="34" charset="0"/>
                <a:cs typeface="Arial" pitchFamily="34" charset="0"/>
              </a:rPr>
              <a:t>clouds</a:t>
            </a:r>
            <a:r>
              <a:rPr lang="en-US" sz="2600" b="1" i="1" dirty="0">
                <a:latin typeface="Arial" pitchFamily="34" charset="0"/>
                <a:cs typeface="Arial" pitchFamily="34" charset="0"/>
              </a:rPr>
              <a:t>; and every eye shall see him, and they also which pierced him: and all kindreds of the earth shall wail because of him. Even so, Amen.</a:t>
            </a:r>
          </a:p>
        </p:txBody>
      </p:sp>
      <p:sp>
        <p:nvSpPr>
          <p:cNvPr id="6" name="TextBox 5">
            <a:extLst>
              <a:ext uri="{FF2B5EF4-FFF2-40B4-BE49-F238E27FC236}">
                <a16:creationId xmlns:a16="http://schemas.microsoft.com/office/drawing/2014/main" id="{2CDDBD0E-DC6D-7E73-E9AE-FEBE26D2A66B}"/>
              </a:ext>
            </a:extLst>
          </p:cNvPr>
          <p:cNvSpPr txBox="1"/>
          <p:nvPr/>
        </p:nvSpPr>
        <p:spPr>
          <a:xfrm>
            <a:off x="-9526" y="4652864"/>
            <a:ext cx="12201525" cy="2123658"/>
          </a:xfrm>
          <a:prstGeom prst="rect">
            <a:avLst/>
          </a:prstGeom>
          <a:solidFill>
            <a:srgbClr val="FFFF00"/>
          </a:solidFill>
          <a:ln w="9525">
            <a:solidFill>
              <a:schemeClr val="tx1"/>
            </a:solidFill>
          </a:ln>
        </p:spPr>
        <p:txBody>
          <a:bodyPr wrap="square">
            <a:spAutoFit/>
          </a:bodyPr>
          <a:lstStyle/>
          <a:p>
            <a:r>
              <a:rPr lang="en-US" sz="2600" b="1" dirty="0">
                <a:solidFill>
                  <a:srgbClr val="C00000"/>
                </a:solidFill>
                <a:latin typeface="Arial" pitchFamily="34" charset="0"/>
                <a:cs typeface="Arial" pitchFamily="34" charset="0"/>
              </a:rPr>
              <a:t>Mark 13:26; 32</a:t>
            </a:r>
            <a:endParaRPr lang="en-US" sz="2600" b="1" dirty="0">
              <a:latin typeface="Arial" pitchFamily="34" charset="0"/>
              <a:cs typeface="Arial" pitchFamily="34" charset="0"/>
            </a:endParaRPr>
          </a:p>
          <a:p>
            <a:pPr algn="just"/>
            <a:r>
              <a:rPr lang="en-US" sz="2800" b="1" i="1" baseline="30000" dirty="0">
                <a:solidFill>
                  <a:srgbClr val="C00000"/>
                </a:solidFill>
                <a:latin typeface="Arial" panose="020B0604020202020204" pitchFamily="34" charset="0"/>
                <a:cs typeface="Arial" panose="020B0604020202020204" pitchFamily="34" charset="0"/>
              </a:rPr>
              <a:t>26 </a:t>
            </a:r>
            <a:r>
              <a:rPr lang="en-US" sz="2600" b="1" i="1" dirty="0">
                <a:latin typeface="Arial" pitchFamily="34" charset="0"/>
                <a:cs typeface="Arial" pitchFamily="34" charset="0"/>
              </a:rPr>
              <a:t>And then shall they see the Son of man coming </a:t>
            </a:r>
            <a:r>
              <a:rPr lang="en-US" sz="2600" b="1" i="1" dirty="0">
                <a:solidFill>
                  <a:srgbClr val="C00000"/>
                </a:solidFill>
                <a:latin typeface="Arial" pitchFamily="34" charset="0"/>
                <a:cs typeface="Arial" pitchFamily="34" charset="0"/>
              </a:rPr>
              <a:t>in the clouds </a:t>
            </a:r>
            <a:r>
              <a:rPr lang="en-US" sz="2600" b="1" i="1" dirty="0">
                <a:latin typeface="Arial" pitchFamily="34" charset="0"/>
                <a:cs typeface="Arial" pitchFamily="34" charset="0"/>
              </a:rPr>
              <a:t>with great power and glory.</a:t>
            </a:r>
          </a:p>
          <a:p>
            <a:pPr algn="just"/>
            <a:r>
              <a:rPr lang="en-US" sz="2800" b="1" i="1" baseline="30000" dirty="0">
                <a:solidFill>
                  <a:srgbClr val="C00000"/>
                </a:solidFill>
                <a:latin typeface="Arial" panose="020B0604020202020204" pitchFamily="34" charset="0"/>
                <a:cs typeface="Arial" panose="020B0604020202020204" pitchFamily="34" charset="0"/>
              </a:rPr>
              <a:t>32</a:t>
            </a:r>
            <a:r>
              <a:rPr lang="en-US" sz="2800" b="1" dirty="0">
                <a:latin typeface="Arial" panose="020B0604020202020204" pitchFamily="34" charset="0"/>
                <a:cs typeface="Arial" panose="020B0604020202020204" pitchFamily="34" charset="0"/>
              </a:rPr>
              <a:t> </a:t>
            </a:r>
            <a:r>
              <a:rPr lang="en-US" sz="2600" b="1" i="1" dirty="0">
                <a:latin typeface="Arial" panose="020B0604020202020204" pitchFamily="34" charset="0"/>
                <a:cs typeface="Arial" panose="020B0604020202020204" pitchFamily="34" charset="0"/>
              </a:rPr>
              <a:t>But of that day and that hour knows no man, no, not the angels which are in heaven, neither the Son, but the Father.</a:t>
            </a:r>
          </a:p>
        </p:txBody>
      </p:sp>
      <p:grpSp>
        <p:nvGrpSpPr>
          <p:cNvPr id="8" name="Group 7">
            <a:extLst>
              <a:ext uri="{FF2B5EF4-FFF2-40B4-BE49-F238E27FC236}">
                <a16:creationId xmlns:a16="http://schemas.microsoft.com/office/drawing/2014/main" id="{7C601529-17E5-76BA-C9F5-85B0A6BC81B6}"/>
              </a:ext>
            </a:extLst>
          </p:cNvPr>
          <p:cNvGrpSpPr/>
          <p:nvPr/>
        </p:nvGrpSpPr>
        <p:grpSpPr>
          <a:xfrm>
            <a:off x="-9843" y="-2015"/>
            <a:ext cx="12204192" cy="554512"/>
            <a:chOff x="-8349" y="950081"/>
            <a:chExt cx="9147932" cy="554512"/>
          </a:xfrm>
        </p:grpSpPr>
        <p:sp>
          <p:nvSpPr>
            <p:cNvPr id="9" name="Oval 8">
              <a:extLst>
                <a:ext uri="{FF2B5EF4-FFF2-40B4-BE49-F238E27FC236}">
                  <a16:creationId xmlns:a16="http://schemas.microsoft.com/office/drawing/2014/main" id="{FD2B1C88-2F97-D47E-F185-C26A973C82DD}"/>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0" name="Group 9">
              <a:extLst>
                <a:ext uri="{FF2B5EF4-FFF2-40B4-BE49-F238E27FC236}">
                  <a16:creationId xmlns:a16="http://schemas.microsoft.com/office/drawing/2014/main" id="{8404966E-2857-3EA9-B5E2-26601B7EFDEF}"/>
                </a:ext>
              </a:extLst>
            </p:cNvPr>
            <p:cNvGrpSpPr/>
            <p:nvPr/>
          </p:nvGrpSpPr>
          <p:grpSpPr>
            <a:xfrm>
              <a:off x="-8349" y="950081"/>
              <a:ext cx="9147932" cy="466344"/>
              <a:chOff x="-8349" y="950081"/>
              <a:chExt cx="9147932" cy="466344"/>
            </a:xfrm>
          </p:grpSpPr>
          <p:pic>
            <p:nvPicPr>
              <p:cNvPr id="11" name="Picture 10">
                <a:extLst>
                  <a:ext uri="{FF2B5EF4-FFF2-40B4-BE49-F238E27FC236}">
                    <a16:creationId xmlns:a16="http://schemas.microsoft.com/office/drawing/2014/main" id="{F7F542C2-4437-AECE-1F2E-8054BB2F65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2" name="Picture 11">
                <a:extLst>
                  <a:ext uri="{FF2B5EF4-FFF2-40B4-BE49-F238E27FC236}">
                    <a16:creationId xmlns:a16="http://schemas.microsoft.com/office/drawing/2014/main" id="{416A3FB3-FFDA-0977-2E7F-F5C92D6A60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13" name="Title 1">
            <a:extLst>
              <a:ext uri="{FF2B5EF4-FFF2-40B4-BE49-F238E27FC236}">
                <a16:creationId xmlns:a16="http://schemas.microsoft.com/office/drawing/2014/main" id="{8CF598AB-6A69-62F2-A480-CE6AD489D5A7}"/>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14:14; 16 - “With Clouds”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12</a:t>
            </a:fld>
            <a:endParaRPr lang="en-US"/>
          </a:p>
        </p:txBody>
      </p:sp>
    </p:spTree>
    <p:extLst>
      <p:ext uri="{BB962C8B-B14F-4D97-AF65-F5344CB8AC3E}">
        <p14:creationId xmlns:p14="http://schemas.microsoft.com/office/powerpoint/2010/main" val="73644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CC6B89-7AAB-3DE7-8A9A-B46FF15859D9}"/>
              </a:ext>
            </a:extLst>
          </p:cNvPr>
          <p:cNvSpPr/>
          <p:nvPr/>
        </p:nvSpPr>
        <p:spPr>
          <a:xfrm>
            <a:off x="0" y="0"/>
            <a:ext cx="12192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4" name="Picture 3" descr="C:\Users\BLJ\Desktop\W. Hsv Deaf Class - Rev\Songs For Revelation\When The Roll Is Called Up Yonder.png">
            <a:extLst>
              <a:ext uri="{FF2B5EF4-FFF2-40B4-BE49-F238E27FC236}">
                <a16:creationId xmlns:a16="http://schemas.microsoft.com/office/drawing/2014/main" id="{B8938D26-C772-E09F-3058-8FDE341E103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30642" y="0"/>
            <a:ext cx="107307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78796F92-1C79-6F07-68FE-92823318B3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9441" y="130799"/>
            <a:ext cx="1871132" cy="1885750"/>
          </a:xfrm>
          <a:prstGeom prst="rect">
            <a:avLst/>
          </a:prstGeom>
          <a:ln>
            <a:noFill/>
          </a:ln>
        </p:spPr>
      </p:pic>
      <p:sp>
        <p:nvSpPr>
          <p:cNvPr id="10" name="Rectangle 9">
            <a:extLst>
              <a:ext uri="{FF2B5EF4-FFF2-40B4-BE49-F238E27FC236}">
                <a16:creationId xmlns:a16="http://schemas.microsoft.com/office/drawing/2014/main" id="{860AA836-61FC-885B-9EAD-D363935729FE}"/>
              </a:ext>
            </a:extLst>
          </p:cNvPr>
          <p:cNvSpPr/>
          <p:nvPr/>
        </p:nvSpPr>
        <p:spPr>
          <a:xfrm>
            <a:off x="1967025" y="5107479"/>
            <a:ext cx="4901608" cy="457200"/>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5585D33-A198-868C-3F35-7287FBE1016F}"/>
              </a:ext>
            </a:extLst>
          </p:cNvPr>
          <p:cNvSpPr/>
          <p:nvPr/>
        </p:nvSpPr>
        <p:spPr>
          <a:xfrm>
            <a:off x="1879304" y="2094612"/>
            <a:ext cx="9252983" cy="386315"/>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04E954FF-A351-40C0-7319-B70A4AA3C990}"/>
              </a:ext>
            </a:extLst>
          </p:cNvPr>
          <p:cNvSpPr/>
          <p:nvPr/>
        </p:nvSpPr>
        <p:spPr>
          <a:xfrm rot="10800000">
            <a:off x="4508204" y="2450592"/>
            <a:ext cx="861237" cy="978408"/>
          </a:xfrm>
          <a:prstGeom prst="downArrow">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103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14</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14:19-20</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C7EC539-4A14-A0D5-0F4A-B3AC00D372D8}"/>
              </a:ext>
            </a:extLst>
          </p:cNvPr>
          <p:cNvSpPr txBox="1"/>
          <p:nvPr/>
        </p:nvSpPr>
        <p:spPr>
          <a:xfrm>
            <a:off x="0" y="642168"/>
            <a:ext cx="12192000" cy="2246769"/>
          </a:xfrm>
          <a:prstGeom prst="rect">
            <a:avLst/>
          </a:prstGeom>
          <a:solidFill>
            <a:srgbClr val="FFFF00"/>
          </a:solidFill>
          <a:ln>
            <a:solidFill>
              <a:schemeClr val="tx1"/>
            </a:solidFill>
          </a:ln>
        </p:spPr>
        <p:txBody>
          <a:bodyPr wrap="square">
            <a:spAutoFit/>
          </a:bodyPr>
          <a:lstStyle/>
          <a:p>
            <a:pPr algn="just"/>
            <a:r>
              <a:rPr kumimoji="0" lang="en-US" sz="2800" b="1" i="0" u="none" strike="noStrike" kern="1200" cap="none" spc="0" normalizeH="0" baseline="30000" noProof="0" dirty="0">
                <a:ln>
                  <a:noFill/>
                </a:ln>
                <a:solidFill>
                  <a:srgbClr val="C00000"/>
                </a:solidFill>
                <a:effectLst/>
                <a:uLnTx/>
                <a:uFillTx/>
                <a:latin typeface="Arial" panose="020B0604020202020204" pitchFamily="34" charset="0"/>
                <a:ea typeface="+mn-ea"/>
                <a:cs typeface="Arial" panose="020B0604020202020204" pitchFamily="34" charset="0"/>
              </a:rPr>
              <a:t>19</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the angel thrust in his sickle into the earth, and gathered the vine of the earth, and cast it into the great winepress of the wrath of God.  </a:t>
            </a:r>
            <a:r>
              <a:rPr lang="en-US" sz="2800" b="1" baseline="30000" dirty="0">
                <a:solidFill>
                  <a:srgbClr val="C00000"/>
                </a:solidFill>
                <a:latin typeface="Arial" panose="020B0604020202020204" pitchFamily="34" charset="0"/>
                <a:cs typeface="Arial" panose="020B0604020202020204" pitchFamily="34" charset="0"/>
              </a:rPr>
              <a:t>20</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the winepress was trodden without the city, and blood came out of the winepress, even unto the horse bridles, by the space of a thousand and six hundred </a:t>
            </a:r>
            <a:r>
              <a:rPr lang="en-US" sz="2800" b="1" i="1" dirty="0">
                <a:solidFill>
                  <a:srgbClr val="C00000"/>
                </a:solidFill>
                <a:latin typeface="Arial" panose="020B0604020202020204" pitchFamily="34" charset="0"/>
                <a:cs typeface="Arial" panose="020B0604020202020204" pitchFamily="34" charset="0"/>
              </a:rPr>
              <a:t>furlongs [stadia]</a:t>
            </a:r>
            <a:r>
              <a:rPr lang="en-US" sz="2800" b="1" i="1"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3801B93B-EF4E-B80C-0197-46EE1341BD3F}"/>
              </a:ext>
            </a:extLst>
          </p:cNvPr>
          <p:cNvSpPr txBox="1"/>
          <p:nvPr/>
        </p:nvSpPr>
        <p:spPr>
          <a:xfrm>
            <a:off x="1680069" y="3219619"/>
            <a:ext cx="8749628" cy="1815882"/>
          </a:xfrm>
          <a:prstGeom prst="rect">
            <a:avLst/>
          </a:prstGeom>
          <a:noFill/>
        </p:spPr>
        <p:txBody>
          <a:bodyPr wrap="square">
            <a:spAutoFit/>
          </a:bodyPr>
          <a:lstStyle/>
          <a:p>
            <a:pPr marL="342900" indent="-342900">
              <a:buFont typeface="Arial" panose="020B0604020202020204" pitchFamily="34" charset="0"/>
              <a:buChar char="•"/>
            </a:pPr>
            <a:r>
              <a:rPr lang="en-US" sz="2800" b="1" i="0" u="none" strike="noStrike" baseline="0" dirty="0">
                <a:solidFill>
                  <a:srgbClr val="000000"/>
                </a:solidFill>
                <a:latin typeface="Arial" panose="020B0604020202020204" pitchFamily="34" charset="0"/>
                <a:cs typeface="Arial" panose="020B0604020202020204" pitchFamily="34" charset="0"/>
              </a:rPr>
              <a:t>Stadia is better translation</a:t>
            </a:r>
          </a:p>
          <a:p>
            <a:pPr marL="342900" indent="-342900">
              <a:buFont typeface="Arial" panose="020B0604020202020204" pitchFamily="34" charset="0"/>
              <a:buChar char="•"/>
            </a:pPr>
            <a:r>
              <a:rPr lang="en-US" sz="2800" b="1" i="0" u="none" strike="noStrike" baseline="0" dirty="0">
                <a:solidFill>
                  <a:srgbClr val="000000"/>
                </a:solidFill>
                <a:latin typeface="Arial" panose="020B0604020202020204" pitchFamily="34" charset="0"/>
                <a:cs typeface="Arial" panose="020B0604020202020204" pitchFamily="34" charset="0"/>
              </a:rPr>
              <a:t>Metaphor</a:t>
            </a:r>
          </a:p>
          <a:p>
            <a:pPr marL="800100" lvl="1" indent="-342900">
              <a:buFont typeface="Wingdings" panose="05000000000000000000" pitchFamily="2" charset="2"/>
              <a:buChar char="ü"/>
            </a:pPr>
            <a:r>
              <a:rPr lang="en-US" sz="2800" b="1" i="0" u="none" strike="noStrike" baseline="0" dirty="0">
                <a:solidFill>
                  <a:srgbClr val="000000"/>
                </a:solidFill>
                <a:latin typeface="Arial" panose="020B0604020202020204" pitchFamily="34" charset="0"/>
                <a:cs typeface="Arial" panose="020B0604020202020204" pitchFamily="34" charset="0"/>
              </a:rPr>
              <a:t> Compares judgment of evil to a winepress </a:t>
            </a:r>
          </a:p>
          <a:p>
            <a:pPr marL="800100" lvl="1" indent="-342900">
              <a:buFont typeface="Wingdings" panose="05000000000000000000" pitchFamily="2" charset="2"/>
              <a:buChar char="ü"/>
            </a:pPr>
            <a:r>
              <a:rPr lang="en-US" sz="2800" b="1" i="0" u="none" strike="noStrike" baseline="0" dirty="0">
                <a:solidFill>
                  <a:srgbClr val="000000"/>
                </a:solidFill>
                <a:latin typeface="Arial" panose="020B0604020202020204" pitchFamily="34" charset="0"/>
                <a:cs typeface="Arial" panose="020B0604020202020204" pitchFamily="34" charset="0"/>
              </a:rPr>
              <a:t> Compares grape juice to blood of evil people </a:t>
            </a:r>
          </a:p>
        </p:txBody>
      </p:sp>
      <p:sp>
        <p:nvSpPr>
          <p:cNvPr id="6" name="TextBox 5">
            <a:extLst>
              <a:ext uri="{FF2B5EF4-FFF2-40B4-BE49-F238E27FC236}">
                <a16:creationId xmlns:a16="http://schemas.microsoft.com/office/drawing/2014/main" id="{D321D70C-F754-49E6-5E95-303A689F569F}"/>
              </a:ext>
            </a:extLst>
          </p:cNvPr>
          <p:cNvSpPr txBox="1"/>
          <p:nvPr/>
        </p:nvSpPr>
        <p:spPr>
          <a:xfrm>
            <a:off x="3354812" y="5403919"/>
            <a:ext cx="5400143" cy="1354217"/>
          </a:xfrm>
          <a:prstGeom prst="rect">
            <a:avLst/>
          </a:prstGeom>
          <a:solidFill>
            <a:schemeClr val="bg1">
              <a:lumMod val="95000"/>
            </a:schemeClr>
          </a:solidFill>
          <a:ln>
            <a:solidFill>
              <a:schemeClr val="tx1"/>
            </a:solidFill>
          </a:ln>
        </p:spPr>
        <p:txBody>
          <a:bodyPr wrap="square">
            <a:spAutoFit/>
          </a:bodyPr>
          <a:lstStyle/>
          <a:p>
            <a:pPr algn="ctr"/>
            <a:r>
              <a:rPr lang="en-US" sz="2800" b="1" i="1" u="sng" dirty="0">
                <a:latin typeface="Arial" panose="020B0604020202020204" pitchFamily="34" charset="0"/>
                <a:cs typeface="Arial" panose="020B0604020202020204" pitchFamily="34" charset="0"/>
              </a:rPr>
              <a:t>See Revelation Characteristic: </a:t>
            </a:r>
          </a:p>
          <a:p>
            <a:pPr algn="ctr"/>
            <a:endParaRPr lang="en-US" sz="2800" b="1" i="1" u="sng" dirty="0">
              <a:solidFill>
                <a:srgbClr val="001320"/>
              </a:solidFill>
              <a:latin typeface="Arial" panose="020B0604020202020204" pitchFamily="34" charset="0"/>
              <a:cs typeface="Arial" panose="020B0604020202020204" pitchFamily="34" charset="0"/>
            </a:endParaRPr>
          </a:p>
          <a:p>
            <a:pPr algn="ctr"/>
            <a:r>
              <a:rPr lang="en-US" sz="2600" b="1" dirty="0">
                <a:solidFill>
                  <a:srgbClr val="001320"/>
                </a:solidFill>
                <a:latin typeface="Arial" panose="020B0604020202020204" pitchFamily="34" charset="0"/>
                <a:cs typeface="Arial" panose="020B0604020202020204" pitchFamily="34" charset="0"/>
              </a:rPr>
              <a:t>“</a:t>
            </a:r>
            <a:r>
              <a:rPr lang="en-US" sz="2600" b="1" dirty="0">
                <a:solidFill>
                  <a:srgbClr val="C00000"/>
                </a:solidFill>
                <a:latin typeface="Arial" panose="020B0604020202020204" pitchFamily="34" charset="0"/>
                <a:cs typeface="Arial" panose="020B0604020202020204" pitchFamily="34" charset="0"/>
              </a:rPr>
              <a:t>Characteristic – 1600 Furlongs</a:t>
            </a:r>
            <a:r>
              <a:rPr lang="en-US" sz="2600" b="1" dirty="0">
                <a:solidFill>
                  <a:srgbClr val="001320"/>
                </a:solidFill>
                <a:latin typeface="Arial" panose="020B0604020202020204" pitchFamily="34" charset="0"/>
                <a:cs typeface="Arial" panose="020B0604020202020204" pitchFamily="34" charset="0"/>
              </a:rPr>
              <a:t>”</a:t>
            </a:r>
            <a:endParaRPr lang="en-US" sz="2800" b="1" dirty="0">
              <a:solidFill>
                <a:srgbClr val="00132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894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14:9-11    (1 / 3)</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FCF90C5-2C00-B028-520A-8D2B02983947}"/>
              </a:ext>
            </a:extLst>
          </p:cNvPr>
          <p:cNvSpPr txBox="1"/>
          <p:nvPr/>
        </p:nvSpPr>
        <p:spPr>
          <a:xfrm>
            <a:off x="-10758" y="627321"/>
            <a:ext cx="12198946" cy="1815882"/>
          </a:xfrm>
          <a:prstGeom prst="rect">
            <a:avLst/>
          </a:prstGeom>
          <a:solidFill>
            <a:schemeClr val="bg1">
              <a:lumMod val="95000"/>
            </a:schemeClr>
          </a:solidFill>
          <a:ln>
            <a:solidFill>
              <a:schemeClr val="tx1"/>
            </a:solidFill>
          </a:ln>
        </p:spPr>
        <p:txBody>
          <a:bodyPr wrap="square">
            <a:spAutoFit/>
          </a:bodyPr>
          <a:lstStyle/>
          <a:p>
            <a:pPr algn="ctr"/>
            <a:r>
              <a:rPr lang="en-US" sz="2800" b="1" u="sng" dirty="0">
                <a:latin typeface="Arial" panose="020B0604020202020204" pitchFamily="34" charset="0"/>
                <a:cs typeface="Arial" panose="020B0604020202020204" pitchFamily="34" charset="0"/>
              </a:rPr>
              <a:t>Question</a:t>
            </a:r>
            <a:endParaRPr lang="en-US" sz="2800" b="1" dirty="0">
              <a:solidFill>
                <a:srgbClr val="001320"/>
              </a:solidFill>
              <a:latin typeface="Arial" panose="020B0604020202020204" pitchFamily="34" charset="0"/>
              <a:cs typeface="Arial" panose="020B0604020202020204" pitchFamily="34" charset="0"/>
            </a:endParaRPr>
          </a:p>
          <a:p>
            <a:pPr algn="just"/>
            <a:r>
              <a:rPr lang="en-US" sz="2800" b="1" dirty="0">
                <a:solidFill>
                  <a:srgbClr val="001320"/>
                </a:solidFill>
                <a:latin typeface="Arial" panose="020B0604020202020204" pitchFamily="34" charset="0"/>
                <a:cs typeface="Arial" panose="020B0604020202020204" pitchFamily="34" charset="0"/>
              </a:rPr>
              <a:t>Could the Saints get away with bowing the knee to the beast (Caesar) in order to receive a certificate of worship, get forgiveness, continue worshipping God and still go to Heaven?   </a:t>
            </a:r>
          </a:p>
        </p:txBody>
      </p:sp>
      <p:sp>
        <p:nvSpPr>
          <p:cNvPr id="5" name="TextBox 4">
            <a:extLst>
              <a:ext uri="{FF2B5EF4-FFF2-40B4-BE49-F238E27FC236}">
                <a16:creationId xmlns:a16="http://schemas.microsoft.com/office/drawing/2014/main" id="{443F2F72-6802-43DE-E3E5-469F8A11DA21}"/>
              </a:ext>
            </a:extLst>
          </p:cNvPr>
          <p:cNvSpPr txBox="1"/>
          <p:nvPr/>
        </p:nvSpPr>
        <p:spPr>
          <a:xfrm>
            <a:off x="-9525" y="3340891"/>
            <a:ext cx="12197713" cy="3416320"/>
          </a:xfrm>
          <a:prstGeom prst="rect">
            <a:avLst/>
          </a:prstGeom>
          <a:solidFill>
            <a:srgbClr val="FFFF00"/>
          </a:solidFill>
          <a:ln>
            <a:solidFill>
              <a:schemeClr val="tx1"/>
            </a:solidFill>
          </a:ln>
        </p:spPr>
        <p:txBody>
          <a:bodyPr wrap="square">
            <a:spAutoFit/>
          </a:bodyPr>
          <a:lstStyle/>
          <a:p>
            <a:pPr algn="just"/>
            <a:r>
              <a:rPr lang="en-US" sz="2400" b="1" dirty="0">
                <a:solidFill>
                  <a:srgbClr val="C00000"/>
                </a:solidFill>
                <a:latin typeface="Arial" panose="020B0604020202020204" pitchFamily="34" charset="0"/>
                <a:cs typeface="Arial" panose="020B0604020202020204" pitchFamily="34" charset="0"/>
              </a:rPr>
              <a:t>Revelation 14:9-11</a:t>
            </a:r>
          </a:p>
          <a:p>
            <a:pPr algn="just"/>
            <a:r>
              <a:rPr lang="en-US" sz="2400" b="1" i="1" baseline="30000" dirty="0">
                <a:solidFill>
                  <a:srgbClr val="C00000"/>
                </a:solidFill>
                <a:latin typeface="Arial" panose="020B0604020202020204" pitchFamily="34" charset="0"/>
                <a:cs typeface="Arial" panose="020B0604020202020204" pitchFamily="34" charset="0"/>
              </a:rPr>
              <a:t>9</a:t>
            </a:r>
            <a:r>
              <a:rPr lang="en-US" sz="2400" b="1" i="1" dirty="0">
                <a:latin typeface="Arial" panose="020B0604020202020204" pitchFamily="34" charset="0"/>
                <a:cs typeface="Arial" panose="020B0604020202020204" pitchFamily="34" charset="0"/>
              </a:rPr>
              <a:t> And the third angel followed them, saying with a loud voice, </a:t>
            </a:r>
            <a:r>
              <a:rPr lang="en-US" sz="2400" b="1" i="1" dirty="0">
                <a:solidFill>
                  <a:srgbClr val="C00000"/>
                </a:solidFill>
                <a:latin typeface="Arial" panose="020B0604020202020204" pitchFamily="34" charset="0"/>
                <a:cs typeface="Arial" panose="020B0604020202020204" pitchFamily="34" charset="0"/>
              </a:rPr>
              <a:t>If any man worship the beast </a:t>
            </a:r>
            <a:r>
              <a:rPr lang="en-US" sz="2400" b="1" i="1" dirty="0">
                <a:latin typeface="Arial" panose="020B0604020202020204" pitchFamily="34" charset="0"/>
                <a:cs typeface="Arial" panose="020B0604020202020204" pitchFamily="34" charset="0"/>
              </a:rPr>
              <a:t>and his image, and receive his mark in his forehead, or in his hand,  </a:t>
            </a:r>
          </a:p>
          <a:p>
            <a:pPr algn="just"/>
            <a:r>
              <a:rPr lang="en-US" sz="2400" b="1" i="1" baseline="30000" dirty="0">
                <a:solidFill>
                  <a:srgbClr val="C00000"/>
                </a:solidFill>
                <a:latin typeface="Arial" panose="020B0604020202020204" pitchFamily="34" charset="0"/>
                <a:cs typeface="Arial" panose="020B0604020202020204" pitchFamily="34" charset="0"/>
              </a:rPr>
              <a:t>10</a:t>
            </a:r>
            <a:r>
              <a:rPr lang="en-US" sz="2400" b="1" i="1" dirty="0">
                <a:latin typeface="Arial" panose="020B0604020202020204" pitchFamily="34" charset="0"/>
                <a:cs typeface="Arial" panose="020B0604020202020204" pitchFamily="34" charset="0"/>
              </a:rPr>
              <a:t> </a:t>
            </a:r>
            <a:r>
              <a:rPr lang="en-US" sz="2400" b="1" i="1" dirty="0">
                <a:solidFill>
                  <a:srgbClr val="C00000"/>
                </a:solidFill>
                <a:latin typeface="Arial" panose="020B0604020202020204" pitchFamily="34" charset="0"/>
                <a:cs typeface="Arial" panose="020B0604020202020204" pitchFamily="34" charset="0"/>
              </a:rPr>
              <a:t>The same shall drink of the wine of the wrath of God</a:t>
            </a:r>
            <a:r>
              <a:rPr lang="en-US" sz="2400" b="1" i="1" dirty="0">
                <a:latin typeface="Arial" panose="020B0604020202020204" pitchFamily="34" charset="0"/>
                <a:cs typeface="Arial" panose="020B0604020202020204" pitchFamily="34" charset="0"/>
              </a:rPr>
              <a:t>, which is poured out </a:t>
            </a:r>
            <a:r>
              <a:rPr lang="en-US" sz="2400" b="1" i="1" dirty="0">
                <a:solidFill>
                  <a:srgbClr val="C00000"/>
                </a:solidFill>
                <a:latin typeface="Arial" panose="020B0604020202020204" pitchFamily="34" charset="0"/>
                <a:cs typeface="Arial" panose="020B0604020202020204" pitchFamily="34" charset="0"/>
              </a:rPr>
              <a:t>without</a:t>
            </a:r>
            <a:r>
              <a:rPr lang="en-US" sz="2400" b="1" i="1" dirty="0">
                <a:latin typeface="Arial" panose="020B0604020202020204" pitchFamily="34" charset="0"/>
                <a:cs typeface="Arial" panose="020B0604020202020204" pitchFamily="34" charset="0"/>
              </a:rPr>
              <a:t> </a:t>
            </a:r>
            <a:r>
              <a:rPr lang="en-US" sz="2400" b="1" i="1" dirty="0">
                <a:solidFill>
                  <a:srgbClr val="C00000"/>
                </a:solidFill>
                <a:latin typeface="Arial" panose="020B0604020202020204" pitchFamily="34" charset="0"/>
                <a:cs typeface="Arial" panose="020B0604020202020204" pitchFamily="34" charset="0"/>
              </a:rPr>
              <a:t>mixture</a:t>
            </a:r>
            <a:r>
              <a:rPr lang="en-US" sz="2400" b="1" i="1" dirty="0">
                <a:latin typeface="Arial" panose="020B0604020202020204" pitchFamily="34" charset="0"/>
                <a:cs typeface="Arial" panose="020B0604020202020204" pitchFamily="34" charset="0"/>
              </a:rPr>
              <a:t> into the cup of his indignation; and he shall be tormented with fire and brimstone in the presence of the holy angels, and in the presence of the Lamb.  </a:t>
            </a:r>
          </a:p>
          <a:p>
            <a:pPr algn="just"/>
            <a:r>
              <a:rPr lang="en-US" sz="2400" b="1" i="1" baseline="30000" dirty="0">
                <a:solidFill>
                  <a:srgbClr val="C00000"/>
                </a:solidFill>
                <a:latin typeface="Arial" panose="020B0604020202020204" pitchFamily="34" charset="0"/>
                <a:cs typeface="Arial" panose="020B0604020202020204" pitchFamily="34" charset="0"/>
              </a:rPr>
              <a:t>11</a:t>
            </a:r>
            <a:r>
              <a:rPr lang="en-US" sz="2400" b="1" i="1" dirty="0">
                <a:latin typeface="Arial" panose="020B0604020202020204" pitchFamily="34" charset="0"/>
                <a:cs typeface="Arial" panose="020B0604020202020204" pitchFamily="34" charset="0"/>
              </a:rPr>
              <a:t> And the </a:t>
            </a:r>
            <a:r>
              <a:rPr lang="en-US" sz="2400" b="1" i="1" dirty="0">
                <a:solidFill>
                  <a:srgbClr val="C00000"/>
                </a:solidFill>
                <a:latin typeface="Arial" panose="020B0604020202020204" pitchFamily="34" charset="0"/>
                <a:cs typeface="Arial" panose="020B0604020202020204" pitchFamily="34" charset="0"/>
              </a:rPr>
              <a:t>smoke of their torment ascends up for ever</a:t>
            </a:r>
            <a:r>
              <a:rPr lang="en-US" sz="2400" b="1" i="1" dirty="0">
                <a:latin typeface="Arial" panose="020B0604020202020204" pitchFamily="34" charset="0"/>
                <a:cs typeface="Arial" panose="020B0604020202020204" pitchFamily="34" charset="0"/>
              </a:rPr>
              <a:t> and ever: and they have </a:t>
            </a:r>
            <a:r>
              <a:rPr lang="en-US" sz="2400" b="1" i="1" dirty="0">
                <a:solidFill>
                  <a:srgbClr val="C00000"/>
                </a:solidFill>
                <a:latin typeface="Arial" panose="020B0604020202020204" pitchFamily="34" charset="0"/>
                <a:cs typeface="Arial" panose="020B0604020202020204" pitchFamily="34" charset="0"/>
              </a:rPr>
              <a:t>no rest </a:t>
            </a:r>
            <a:r>
              <a:rPr lang="en-US" sz="2400" b="1" i="1" dirty="0">
                <a:latin typeface="Arial" panose="020B0604020202020204" pitchFamily="34" charset="0"/>
                <a:cs typeface="Arial" panose="020B0604020202020204" pitchFamily="34" charset="0"/>
              </a:rPr>
              <a:t>day nor night, </a:t>
            </a:r>
            <a:r>
              <a:rPr lang="en-US" sz="2400" b="1" i="1" u="sng" dirty="0">
                <a:solidFill>
                  <a:srgbClr val="0070C0"/>
                </a:solidFill>
                <a:latin typeface="Arial" panose="020B0604020202020204" pitchFamily="34" charset="0"/>
                <a:cs typeface="Arial" panose="020B0604020202020204" pitchFamily="34" charset="0"/>
              </a:rPr>
              <a:t>who worship the beast and his image,</a:t>
            </a:r>
            <a:r>
              <a:rPr lang="en-US" sz="2400" b="1" i="1" dirty="0">
                <a:solidFill>
                  <a:srgbClr val="0070C0"/>
                </a:solidFill>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and whosoever receives the mark of his name.</a:t>
            </a:r>
          </a:p>
        </p:txBody>
      </p:sp>
    </p:spTree>
    <p:extLst>
      <p:ext uri="{BB962C8B-B14F-4D97-AF65-F5344CB8AC3E}">
        <p14:creationId xmlns:p14="http://schemas.microsoft.com/office/powerpoint/2010/main" val="45057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20:4    (2 / 3)</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49F84BB-843A-5E4B-2EA0-E15A7B540233}"/>
              </a:ext>
            </a:extLst>
          </p:cNvPr>
          <p:cNvSpPr txBox="1"/>
          <p:nvPr/>
        </p:nvSpPr>
        <p:spPr>
          <a:xfrm>
            <a:off x="-9939" y="3426514"/>
            <a:ext cx="12201939" cy="1815882"/>
          </a:xfrm>
          <a:prstGeom prst="rect">
            <a:avLst/>
          </a:prstGeom>
          <a:solidFill>
            <a:srgbClr val="FFFF00"/>
          </a:solidFill>
          <a:ln>
            <a:solidFill>
              <a:schemeClr val="tx1"/>
            </a:solidFill>
          </a:ln>
        </p:spPr>
        <p:txBody>
          <a:bodyPr wrap="square">
            <a:spAutoFit/>
          </a:bodyPr>
          <a:lstStyle/>
          <a:p>
            <a:pPr algn="just"/>
            <a:r>
              <a:rPr lang="en-US" sz="2800" b="1" dirty="0">
                <a:solidFill>
                  <a:srgbClr val="C00000"/>
                </a:solidFill>
                <a:latin typeface="Arial" panose="020B0604020202020204" pitchFamily="34" charset="0"/>
                <a:cs typeface="Arial" panose="020B0604020202020204" pitchFamily="34" charset="0"/>
              </a:rPr>
              <a:t>Revelation 20:4</a:t>
            </a:r>
          </a:p>
          <a:p>
            <a:pPr algn="just"/>
            <a:r>
              <a:rPr lang="en-US" sz="2800" b="1" i="1" baseline="30000" dirty="0">
                <a:solidFill>
                  <a:srgbClr val="C00000"/>
                </a:solidFill>
                <a:latin typeface="Arial" panose="020B0604020202020204" pitchFamily="34" charset="0"/>
                <a:cs typeface="Arial" panose="020B0604020202020204" pitchFamily="34" charset="0"/>
              </a:rPr>
              <a:t>4 </a:t>
            </a:r>
            <a:r>
              <a:rPr lang="en-US" sz="2800" b="1" i="1" dirty="0">
                <a:latin typeface="Arial" panose="020B0604020202020204" pitchFamily="34" charset="0"/>
                <a:cs typeface="Arial" panose="020B0604020202020204" pitchFamily="34" charset="0"/>
              </a:rPr>
              <a:t>. . . and I saw the souls of them that were beheaded for the witness of Jesus, and for the word of God, and </a:t>
            </a:r>
            <a:r>
              <a:rPr lang="en-US" sz="2800" b="1" i="1" dirty="0">
                <a:solidFill>
                  <a:srgbClr val="C00000"/>
                </a:solidFill>
                <a:latin typeface="Arial" panose="020B0604020202020204" pitchFamily="34" charset="0"/>
                <a:cs typeface="Arial" panose="020B0604020202020204" pitchFamily="34" charset="0"/>
              </a:rPr>
              <a:t>which had not worshipped the beast</a:t>
            </a:r>
            <a:r>
              <a:rPr lang="en-US" sz="2800" b="1" i="1" dirty="0">
                <a:latin typeface="Arial" panose="020B0604020202020204" pitchFamily="34" charset="0"/>
                <a:cs typeface="Arial" panose="020B0604020202020204" pitchFamily="34" charset="0"/>
              </a:rPr>
              <a:t>, . . .</a:t>
            </a:r>
          </a:p>
        </p:txBody>
      </p:sp>
      <p:sp>
        <p:nvSpPr>
          <p:cNvPr id="4" name="TextBox 3">
            <a:extLst>
              <a:ext uri="{FF2B5EF4-FFF2-40B4-BE49-F238E27FC236}">
                <a16:creationId xmlns:a16="http://schemas.microsoft.com/office/drawing/2014/main" id="{82BBC05D-9B81-7464-76AE-22A5522192A0}"/>
              </a:ext>
            </a:extLst>
          </p:cNvPr>
          <p:cNvSpPr txBox="1"/>
          <p:nvPr/>
        </p:nvSpPr>
        <p:spPr>
          <a:xfrm>
            <a:off x="-10758" y="627321"/>
            <a:ext cx="12198946" cy="1815882"/>
          </a:xfrm>
          <a:prstGeom prst="rect">
            <a:avLst/>
          </a:prstGeom>
          <a:solidFill>
            <a:schemeClr val="bg1">
              <a:lumMod val="95000"/>
            </a:schemeClr>
          </a:solidFill>
          <a:ln>
            <a:solidFill>
              <a:schemeClr val="tx1"/>
            </a:solidFill>
          </a:ln>
        </p:spPr>
        <p:txBody>
          <a:bodyPr wrap="square">
            <a:spAutoFit/>
          </a:bodyPr>
          <a:lstStyle/>
          <a:p>
            <a:pPr algn="ctr"/>
            <a:r>
              <a:rPr lang="en-US" sz="2800" b="1" u="sng" dirty="0">
                <a:latin typeface="Arial" panose="020B0604020202020204" pitchFamily="34" charset="0"/>
                <a:cs typeface="Arial" panose="020B0604020202020204" pitchFamily="34" charset="0"/>
              </a:rPr>
              <a:t>Question</a:t>
            </a:r>
            <a:endParaRPr lang="en-US" sz="2800" b="1" dirty="0">
              <a:solidFill>
                <a:srgbClr val="001320"/>
              </a:solidFill>
              <a:latin typeface="Arial" panose="020B0604020202020204" pitchFamily="34" charset="0"/>
              <a:cs typeface="Arial" panose="020B0604020202020204" pitchFamily="34" charset="0"/>
            </a:endParaRPr>
          </a:p>
          <a:p>
            <a:pPr algn="just"/>
            <a:r>
              <a:rPr lang="en-US" sz="2800" b="1" dirty="0">
                <a:solidFill>
                  <a:srgbClr val="001320"/>
                </a:solidFill>
                <a:latin typeface="Arial" panose="020B0604020202020204" pitchFamily="34" charset="0"/>
                <a:cs typeface="Arial" panose="020B0604020202020204" pitchFamily="34" charset="0"/>
              </a:rPr>
              <a:t>Could the Saints get away with bowing the knee to the beast (Caesar) in order to receive a certificate of worship, get forgiveness, continue worshipping God and still go to Heaven?   </a:t>
            </a:r>
          </a:p>
        </p:txBody>
      </p:sp>
    </p:spTree>
    <p:extLst>
      <p:ext uri="{BB962C8B-B14F-4D97-AF65-F5344CB8AC3E}">
        <p14:creationId xmlns:p14="http://schemas.microsoft.com/office/powerpoint/2010/main" val="70197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14:5    (3 / 3)</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5592ADA-6D97-9111-F92B-B9F90F7E4AB5}"/>
              </a:ext>
            </a:extLst>
          </p:cNvPr>
          <p:cNvSpPr txBox="1"/>
          <p:nvPr/>
        </p:nvSpPr>
        <p:spPr>
          <a:xfrm>
            <a:off x="-9938" y="2551836"/>
            <a:ext cx="12201938" cy="1384995"/>
          </a:xfrm>
          <a:prstGeom prst="rect">
            <a:avLst/>
          </a:prstGeom>
          <a:solidFill>
            <a:srgbClr val="FFFF00"/>
          </a:solidFill>
          <a:ln>
            <a:solidFill>
              <a:schemeClr val="tx1"/>
            </a:solidFill>
          </a:ln>
        </p:spPr>
        <p:txBody>
          <a:bodyPr wrap="square">
            <a:spAutoFit/>
          </a:bodyPr>
          <a:lstStyle/>
          <a:p>
            <a:pPr algn="just"/>
            <a:r>
              <a:rPr lang="en-US" sz="2800" b="1" dirty="0">
                <a:solidFill>
                  <a:srgbClr val="C00000"/>
                </a:solidFill>
                <a:latin typeface="Arial" panose="020B0604020202020204" pitchFamily="34" charset="0"/>
                <a:cs typeface="Arial" panose="020B0604020202020204" pitchFamily="34" charset="0"/>
              </a:rPr>
              <a:t>Revelation 14:5</a:t>
            </a:r>
          </a:p>
          <a:p>
            <a:pPr algn="just"/>
            <a:r>
              <a:rPr lang="en-US" sz="2800" b="1" i="1" dirty="0">
                <a:latin typeface="Arial" panose="020B0604020202020204" pitchFamily="34" charset="0"/>
                <a:cs typeface="Arial" panose="020B0604020202020204" pitchFamily="34" charset="0"/>
              </a:rPr>
              <a:t>And in their mouth was found no </a:t>
            </a:r>
            <a:r>
              <a:rPr lang="en-US" sz="2800" b="1" i="1" dirty="0">
                <a:solidFill>
                  <a:srgbClr val="C00000"/>
                </a:solidFill>
                <a:latin typeface="Arial" panose="020B0604020202020204" pitchFamily="34" charset="0"/>
                <a:cs typeface="Arial" panose="020B0604020202020204" pitchFamily="34" charset="0"/>
              </a:rPr>
              <a:t>guile</a:t>
            </a:r>
            <a:r>
              <a:rPr lang="en-US" sz="2800" b="1" i="1" dirty="0">
                <a:latin typeface="Arial" panose="020B0604020202020204" pitchFamily="34" charset="0"/>
                <a:cs typeface="Arial" panose="020B0604020202020204" pitchFamily="34" charset="0"/>
              </a:rPr>
              <a:t>; for they are without fault before the throne of God. </a:t>
            </a:r>
          </a:p>
        </p:txBody>
      </p:sp>
      <p:sp>
        <p:nvSpPr>
          <p:cNvPr id="6" name="TextBox 5">
            <a:extLst>
              <a:ext uri="{FF2B5EF4-FFF2-40B4-BE49-F238E27FC236}">
                <a16:creationId xmlns:a16="http://schemas.microsoft.com/office/drawing/2014/main" id="{C56724E6-6716-1232-FED1-AAFA6818C193}"/>
              </a:ext>
            </a:extLst>
          </p:cNvPr>
          <p:cNvSpPr txBox="1"/>
          <p:nvPr/>
        </p:nvSpPr>
        <p:spPr>
          <a:xfrm>
            <a:off x="1887657" y="4038870"/>
            <a:ext cx="8334453" cy="2677656"/>
          </a:xfrm>
          <a:prstGeom prst="rect">
            <a:avLst/>
          </a:prstGeom>
          <a:noFill/>
        </p:spPr>
        <p:txBody>
          <a:bodyPr wrap="square">
            <a:spAutoFit/>
          </a:bodyPr>
          <a:lstStyle/>
          <a:p>
            <a:pPr algn="ctr"/>
            <a:r>
              <a:rPr lang="en-US" sz="2800" b="1" u="sng" dirty="0">
                <a:latin typeface="Arial" panose="020B0604020202020204" pitchFamily="34" charset="0"/>
                <a:cs typeface="Arial" panose="020B0604020202020204" pitchFamily="34" charset="0"/>
              </a:rPr>
              <a:t>Guile </a:t>
            </a:r>
          </a:p>
          <a:p>
            <a:pPr algn="ctr"/>
            <a:r>
              <a:rPr lang="el-GR" sz="2800" b="1" dirty="0">
                <a:solidFill>
                  <a:srgbClr val="C00000"/>
                </a:solidFill>
                <a:latin typeface="Arial" panose="020B0604020202020204" pitchFamily="34" charset="0"/>
                <a:cs typeface="Arial" panose="020B0604020202020204" pitchFamily="34" charset="0"/>
              </a:rPr>
              <a:t>ψεῦδος</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pseudos</a:t>
            </a:r>
            <a:r>
              <a:rPr lang="en-US" sz="2800" b="1" dirty="0">
                <a:latin typeface="Arial" panose="020B0604020202020204" pitchFamily="34" charset="0"/>
                <a:cs typeface="Arial" panose="020B0604020202020204" pitchFamily="34" charset="0"/>
              </a:rPr>
              <a:t>) – Rev #5579</a:t>
            </a:r>
          </a:p>
          <a:p>
            <a:pPr algn="ctr"/>
            <a:r>
              <a:rPr lang="en-US" sz="2800" b="1" dirty="0">
                <a:latin typeface="Arial" panose="020B0604020202020204" pitchFamily="34" charset="0"/>
                <a:cs typeface="Arial" panose="020B0604020202020204" pitchFamily="34" charset="0"/>
              </a:rPr>
              <a:t>7x in N.T.  (3x in Rev)</a:t>
            </a:r>
          </a:p>
          <a:p>
            <a:pPr marL="457200" indent="-457200" algn="just">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Falsehood, untruth, lie, false religion, duplicity</a:t>
            </a:r>
          </a:p>
          <a:p>
            <a:pPr marL="914400" lvl="1" indent="-457200" algn="just">
              <a:buFont typeface="Wingdings" panose="05000000000000000000" pitchFamily="2" charset="2"/>
              <a:buChar char="ü"/>
            </a:pPr>
            <a:r>
              <a:rPr lang="en-US" sz="2800" b="1" dirty="0">
                <a:latin typeface="Arial" panose="020B0604020202020204" pitchFamily="34" charset="0"/>
                <a:cs typeface="Arial" panose="020B0604020202020204" pitchFamily="34" charset="0"/>
              </a:rPr>
              <a:t>Duplicity - to have a situation “both ways”</a:t>
            </a:r>
          </a:p>
        </p:txBody>
      </p:sp>
      <p:sp>
        <p:nvSpPr>
          <p:cNvPr id="7" name="TextBox 6">
            <a:extLst>
              <a:ext uri="{FF2B5EF4-FFF2-40B4-BE49-F238E27FC236}">
                <a16:creationId xmlns:a16="http://schemas.microsoft.com/office/drawing/2014/main" id="{C5CCCC31-E795-5807-C84A-E24352B83E6E}"/>
              </a:ext>
            </a:extLst>
          </p:cNvPr>
          <p:cNvSpPr txBox="1"/>
          <p:nvPr/>
        </p:nvSpPr>
        <p:spPr>
          <a:xfrm>
            <a:off x="-10758" y="627321"/>
            <a:ext cx="12198946" cy="1815882"/>
          </a:xfrm>
          <a:prstGeom prst="rect">
            <a:avLst/>
          </a:prstGeom>
          <a:solidFill>
            <a:schemeClr val="bg1">
              <a:lumMod val="95000"/>
            </a:schemeClr>
          </a:solidFill>
          <a:ln>
            <a:solidFill>
              <a:schemeClr val="tx1"/>
            </a:solidFill>
          </a:ln>
        </p:spPr>
        <p:txBody>
          <a:bodyPr wrap="square">
            <a:spAutoFit/>
          </a:bodyPr>
          <a:lstStyle/>
          <a:p>
            <a:pPr algn="ctr"/>
            <a:r>
              <a:rPr lang="en-US" sz="2800" b="1" u="sng" dirty="0">
                <a:latin typeface="Arial" panose="020B0604020202020204" pitchFamily="34" charset="0"/>
                <a:cs typeface="Arial" panose="020B0604020202020204" pitchFamily="34" charset="0"/>
              </a:rPr>
              <a:t>Question</a:t>
            </a:r>
            <a:endParaRPr lang="en-US" sz="2800" b="1" dirty="0">
              <a:solidFill>
                <a:srgbClr val="001320"/>
              </a:solidFill>
              <a:latin typeface="Arial" panose="020B0604020202020204" pitchFamily="34" charset="0"/>
              <a:cs typeface="Arial" panose="020B0604020202020204" pitchFamily="34" charset="0"/>
            </a:endParaRPr>
          </a:p>
          <a:p>
            <a:pPr algn="just"/>
            <a:r>
              <a:rPr lang="en-US" sz="2800" b="1" dirty="0">
                <a:solidFill>
                  <a:srgbClr val="001320"/>
                </a:solidFill>
                <a:latin typeface="Arial" panose="020B0604020202020204" pitchFamily="34" charset="0"/>
                <a:cs typeface="Arial" panose="020B0604020202020204" pitchFamily="34" charset="0"/>
              </a:rPr>
              <a:t>Could the Saints get away with bowing the knee to the beast (Caesar) in order to receive a certificate of worship, get forgiveness, continue worshipping God and still go to Heaven?   </a:t>
            </a:r>
          </a:p>
        </p:txBody>
      </p:sp>
    </p:spTree>
    <p:extLst>
      <p:ext uri="{BB962C8B-B14F-4D97-AF65-F5344CB8AC3E}">
        <p14:creationId xmlns:p14="http://schemas.microsoft.com/office/powerpoint/2010/main" val="136824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894045-90FF-2FC7-C81A-40E19509FFDC}"/>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FFFF00"/>
              </a:solidFill>
            </a:endParaRPr>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5</a:t>
            </a:fld>
            <a:endParaRPr lang="en-US"/>
          </a:p>
        </p:txBody>
      </p:sp>
      <p:grpSp>
        <p:nvGrpSpPr>
          <p:cNvPr id="12" name="Group 11">
            <a:extLst>
              <a:ext uri="{FF2B5EF4-FFF2-40B4-BE49-F238E27FC236}">
                <a16:creationId xmlns:a16="http://schemas.microsoft.com/office/drawing/2014/main" id="{C6C13C98-3FDD-DE2D-FA16-12F2FFA0CAAE}"/>
              </a:ext>
            </a:extLst>
          </p:cNvPr>
          <p:cNvGrpSpPr/>
          <p:nvPr/>
        </p:nvGrpSpPr>
        <p:grpSpPr>
          <a:xfrm>
            <a:off x="-9843" y="-2015"/>
            <a:ext cx="12204192" cy="554512"/>
            <a:chOff x="-8349" y="950081"/>
            <a:chExt cx="9147932" cy="554512"/>
          </a:xfrm>
        </p:grpSpPr>
        <p:sp>
          <p:nvSpPr>
            <p:cNvPr id="13" name="Oval 12">
              <a:extLst>
                <a:ext uri="{FF2B5EF4-FFF2-40B4-BE49-F238E27FC236}">
                  <a16:creationId xmlns:a16="http://schemas.microsoft.com/office/drawing/2014/main" id="{4BE5C5F4-F3F0-6A20-346A-514988A34E1B}"/>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a:extLst>
                <a:ext uri="{FF2B5EF4-FFF2-40B4-BE49-F238E27FC236}">
                  <a16:creationId xmlns:a16="http://schemas.microsoft.com/office/drawing/2014/main" id="{7BF5DD07-6B8C-FCC5-E413-ED046DB96CA4}"/>
                </a:ext>
              </a:extLst>
            </p:cNvPr>
            <p:cNvGrpSpPr/>
            <p:nvPr/>
          </p:nvGrpSpPr>
          <p:grpSpPr>
            <a:xfrm>
              <a:off x="-8349" y="950081"/>
              <a:ext cx="9147932" cy="466344"/>
              <a:chOff x="-8349" y="950081"/>
              <a:chExt cx="9147932" cy="466344"/>
            </a:xfrm>
          </p:grpSpPr>
          <p:pic>
            <p:nvPicPr>
              <p:cNvPr id="15" name="Picture 14">
                <a:extLst>
                  <a:ext uri="{FF2B5EF4-FFF2-40B4-BE49-F238E27FC236}">
                    <a16:creationId xmlns:a16="http://schemas.microsoft.com/office/drawing/2014/main" id="{F703F23C-A906-838E-9CCD-DEE1543A07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6" name="Picture 15">
                <a:extLst>
                  <a:ext uri="{FF2B5EF4-FFF2-40B4-BE49-F238E27FC236}">
                    <a16:creationId xmlns:a16="http://schemas.microsoft.com/office/drawing/2014/main" id="{21D77590-4DC0-4A2C-A2FC-1780E60535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14:9-11 - Image to the Beast</a:t>
            </a:r>
          </a:p>
        </p:txBody>
      </p:sp>
      <p:sp>
        <p:nvSpPr>
          <p:cNvPr id="4" name="TextBox 11">
            <a:extLst>
              <a:ext uri="{FF2B5EF4-FFF2-40B4-BE49-F238E27FC236}">
                <a16:creationId xmlns:a16="http://schemas.microsoft.com/office/drawing/2014/main" id="{DB3BD3AF-C5BD-748F-BD01-F4A5E7E68B96}"/>
              </a:ext>
            </a:extLst>
          </p:cNvPr>
          <p:cNvSpPr txBox="1">
            <a:spLocks noChangeArrowheads="1"/>
          </p:cNvSpPr>
          <p:nvPr/>
        </p:nvSpPr>
        <p:spPr bwMode="auto">
          <a:xfrm>
            <a:off x="6125873" y="640405"/>
            <a:ext cx="5918643" cy="3539430"/>
          </a:xfrm>
          <a:prstGeom prst="rect">
            <a:avLst/>
          </a:prstGeom>
          <a:noFill/>
          <a:ln w="9525">
            <a:noFill/>
            <a:miter lim="800000"/>
            <a:headEnd/>
            <a:tailEnd/>
          </a:ln>
        </p:spPr>
        <p:txBody>
          <a:bodyPr wrap="square">
            <a:spAutoFit/>
          </a:bodyPr>
          <a:lstStyle/>
          <a:p>
            <a:pPr marL="91440" indent="-182880">
              <a:buFont typeface="Arial" charset="0"/>
              <a:buChar char="•"/>
            </a:pPr>
            <a:r>
              <a:rPr lang="en-US" sz="2800" b="1" dirty="0">
                <a:solidFill>
                  <a:srgbClr val="FFFF00"/>
                </a:solidFill>
                <a:latin typeface="Arial" panose="020B0604020202020204" pitchFamily="34" charset="0"/>
                <a:cs typeface="Arial" panose="020B0604020202020204" pitchFamily="34" charset="0"/>
              </a:rPr>
              <a:t> Honors Beast #1</a:t>
            </a:r>
          </a:p>
          <a:p>
            <a:pPr marL="91440" indent="-182880">
              <a:buFont typeface="Arial" charset="0"/>
              <a:buChar char="•"/>
            </a:pPr>
            <a:r>
              <a:rPr lang="en-US" sz="2800" b="1" dirty="0">
                <a:solidFill>
                  <a:srgbClr val="FFFF00"/>
                </a:solidFill>
                <a:latin typeface="Arial" panose="020B0604020202020204" pitchFamily="34" charset="0"/>
                <a:cs typeface="Arial" panose="020B0604020202020204" pitchFamily="34" charset="0"/>
              </a:rPr>
              <a:t> Beast #2 “gave life” to Image</a:t>
            </a:r>
          </a:p>
          <a:p>
            <a:pPr marL="91440" indent="-182880">
              <a:buFont typeface="Arial" charset="0"/>
              <a:buChar char="•"/>
            </a:pPr>
            <a:r>
              <a:rPr lang="en-US" sz="2800" b="1" dirty="0">
                <a:solidFill>
                  <a:srgbClr val="FFFF00"/>
                </a:solidFill>
                <a:latin typeface="Arial" panose="020B0604020202020204" pitchFamily="34" charset="0"/>
                <a:cs typeface="Arial" panose="020B0604020202020204" pitchFamily="34" charset="0"/>
              </a:rPr>
              <a:t> Ordered people to:</a:t>
            </a:r>
          </a:p>
          <a:p>
            <a:pPr marL="640080" lvl="1" indent="-457200">
              <a:buFont typeface="Wingdings" panose="05000000000000000000" pitchFamily="2" charset="2"/>
              <a:buChar char="Ø"/>
            </a:pPr>
            <a:r>
              <a:rPr lang="en-US" sz="2800" b="1" dirty="0">
                <a:solidFill>
                  <a:srgbClr val="FFFF00"/>
                </a:solidFill>
                <a:latin typeface="Arial" panose="020B0604020202020204" pitchFamily="34" charset="0"/>
                <a:cs typeface="Arial" panose="020B0604020202020204" pitchFamily="34" charset="0"/>
              </a:rPr>
              <a:t>Worship Beast #1</a:t>
            </a:r>
          </a:p>
          <a:p>
            <a:pPr marL="640080" lvl="1" indent="-457200">
              <a:buFont typeface="Wingdings" panose="05000000000000000000" pitchFamily="2" charset="2"/>
              <a:buChar char="Ø"/>
            </a:pPr>
            <a:r>
              <a:rPr lang="en-US" sz="2800" b="1" dirty="0">
                <a:solidFill>
                  <a:srgbClr val="FFFF00"/>
                </a:solidFill>
                <a:latin typeface="Arial" panose="020B0604020202020204" pitchFamily="34" charset="0"/>
                <a:cs typeface="Arial" panose="020B0604020202020204" pitchFamily="34" charset="0"/>
              </a:rPr>
              <a:t>Be killed if they refused</a:t>
            </a:r>
          </a:p>
          <a:p>
            <a:pPr marL="91440" indent="-182880">
              <a:buFont typeface="Arial" charset="0"/>
              <a:buChar char="•"/>
            </a:pPr>
            <a:endParaRPr lang="en-US" sz="2800" b="1" dirty="0">
              <a:solidFill>
                <a:srgbClr val="FFFF00"/>
              </a:solidFill>
              <a:latin typeface="Arial" panose="020B0604020202020204" pitchFamily="34" charset="0"/>
              <a:cs typeface="Arial" panose="020B0604020202020204" pitchFamily="34" charset="0"/>
            </a:endParaRPr>
          </a:p>
          <a:p>
            <a:pPr marL="91440" indent="-182880">
              <a:buFont typeface="Arial" charset="0"/>
              <a:buChar char="•"/>
            </a:pPr>
            <a:r>
              <a:rPr lang="en-US" sz="2800" b="1" dirty="0">
                <a:solidFill>
                  <a:srgbClr val="FD7C67"/>
                </a:solidFill>
                <a:latin typeface="Arial" panose="020B0604020202020204" pitchFamily="34" charset="0"/>
                <a:cs typeface="Arial" panose="020B0604020202020204" pitchFamily="34" charset="0"/>
              </a:rPr>
              <a:t> Possible to worship “image”</a:t>
            </a:r>
          </a:p>
          <a:p>
            <a:pPr marL="640080" lvl="1" indent="-457200">
              <a:buFont typeface="Wingdings" panose="05000000000000000000" pitchFamily="2" charset="2"/>
              <a:buChar char="Ø"/>
            </a:pPr>
            <a:r>
              <a:rPr lang="en-US" sz="2800" b="1" dirty="0">
                <a:solidFill>
                  <a:srgbClr val="FD7C67"/>
                </a:solidFill>
                <a:latin typeface="Arial" panose="020B0604020202020204" pitchFamily="34" charset="0"/>
                <a:cs typeface="Arial" panose="020B0604020202020204" pitchFamily="34" charset="0"/>
              </a:rPr>
              <a:t>Perhaps a literal idol(s)</a:t>
            </a:r>
          </a:p>
        </p:txBody>
      </p:sp>
      <p:pic>
        <p:nvPicPr>
          <p:cNvPr id="7" name="Picture 6">
            <a:extLst>
              <a:ext uri="{FF2B5EF4-FFF2-40B4-BE49-F238E27FC236}">
                <a16:creationId xmlns:a16="http://schemas.microsoft.com/office/drawing/2014/main" id="{031EEBDC-1036-49E5-FABA-C54F6E63312E}"/>
              </a:ext>
            </a:extLst>
          </p:cNvPr>
          <p:cNvPicPr>
            <a:picLocks noChangeAspect="1"/>
          </p:cNvPicPr>
          <p:nvPr/>
        </p:nvPicPr>
        <p:blipFill>
          <a:blip r:embed="rId4"/>
          <a:stretch>
            <a:fillRect/>
          </a:stretch>
        </p:blipFill>
        <p:spPr>
          <a:xfrm>
            <a:off x="1205948" y="573875"/>
            <a:ext cx="3489500" cy="6189520"/>
          </a:xfrm>
          <a:prstGeom prst="rect">
            <a:avLst/>
          </a:prstGeom>
        </p:spPr>
      </p:pic>
      <p:sp>
        <p:nvSpPr>
          <p:cNvPr id="6" name="TextBox 5">
            <a:extLst>
              <a:ext uri="{FF2B5EF4-FFF2-40B4-BE49-F238E27FC236}">
                <a16:creationId xmlns:a16="http://schemas.microsoft.com/office/drawing/2014/main" id="{582A54CB-9AD8-166C-E9B3-C61A67364A48}"/>
              </a:ext>
            </a:extLst>
          </p:cNvPr>
          <p:cNvSpPr txBox="1"/>
          <p:nvPr/>
        </p:nvSpPr>
        <p:spPr>
          <a:xfrm>
            <a:off x="4805463" y="4863315"/>
            <a:ext cx="7319709" cy="1938992"/>
          </a:xfrm>
          <a:prstGeom prst="rect">
            <a:avLst/>
          </a:prstGeom>
          <a:solidFill>
            <a:srgbClr val="FFFF00"/>
          </a:solidFill>
          <a:ln>
            <a:solidFill>
              <a:schemeClr val="tx1"/>
            </a:solidFill>
          </a:ln>
        </p:spPr>
        <p:txBody>
          <a:bodyPr wrap="square">
            <a:spAutoFit/>
          </a:bodyPr>
          <a:lstStyle/>
          <a:p>
            <a:pPr algn="just"/>
            <a:r>
              <a:rPr lang="en-US" sz="2400" b="1" dirty="0">
                <a:solidFill>
                  <a:srgbClr val="C00000"/>
                </a:solidFill>
                <a:latin typeface="Arial" panose="020B0604020202020204" pitchFamily="34" charset="0"/>
                <a:cs typeface="Arial" panose="020B0604020202020204" pitchFamily="34" charset="0"/>
              </a:rPr>
              <a:t>Revelation 14:11</a:t>
            </a:r>
          </a:p>
          <a:p>
            <a:pPr algn="just"/>
            <a:r>
              <a:rPr lang="en-US" sz="2400" b="1" i="1" baseline="30000" dirty="0">
                <a:solidFill>
                  <a:srgbClr val="C00000"/>
                </a:solidFill>
                <a:latin typeface="Arial" panose="020B0604020202020204" pitchFamily="34" charset="0"/>
                <a:cs typeface="Arial" panose="020B0604020202020204" pitchFamily="34" charset="0"/>
              </a:rPr>
              <a:t>11</a:t>
            </a:r>
            <a:r>
              <a:rPr lang="en-US" sz="2400" b="1" i="1" dirty="0">
                <a:latin typeface="Arial" panose="020B0604020202020204" pitchFamily="34" charset="0"/>
                <a:cs typeface="Arial" panose="020B0604020202020204" pitchFamily="34" charset="0"/>
              </a:rPr>
              <a:t> And the smoke of their torment ascends up for ever and ever: and they have no rest day nor night, </a:t>
            </a:r>
            <a:r>
              <a:rPr lang="en-US" sz="2400" b="1" i="1" u="sng" dirty="0">
                <a:solidFill>
                  <a:srgbClr val="C00000"/>
                </a:solidFill>
                <a:latin typeface="Arial" panose="020B0604020202020204" pitchFamily="34" charset="0"/>
                <a:cs typeface="Arial" panose="020B0604020202020204" pitchFamily="34" charset="0"/>
              </a:rPr>
              <a:t>who worship the beast and his image,</a:t>
            </a:r>
            <a:r>
              <a:rPr lang="en-US" sz="2400" b="1" i="1" dirty="0">
                <a:latin typeface="Arial" panose="020B0604020202020204" pitchFamily="34" charset="0"/>
                <a:cs typeface="Arial" panose="020B0604020202020204" pitchFamily="34" charset="0"/>
              </a:rPr>
              <a:t> and whosoever receives the mark of his name.</a:t>
            </a:r>
          </a:p>
        </p:txBody>
      </p:sp>
    </p:spTree>
    <p:extLst>
      <p:ext uri="{BB962C8B-B14F-4D97-AF65-F5344CB8AC3E}">
        <p14:creationId xmlns:p14="http://schemas.microsoft.com/office/powerpoint/2010/main" val="409894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7" end="7"/>
                                            </p:txEl>
                                          </p:spTgt>
                                        </p:tgtEl>
                                        <p:attrNameLst>
                                          <p:attrName>style.visibility</p:attrName>
                                        </p:attrNameLst>
                                      </p:cBhvr>
                                      <p:to>
                                        <p:strVal val="visible"/>
                                      </p:to>
                                    </p:set>
                                    <p:animEffect transition="in" filter="fade">
                                      <p:cBhvr>
                                        <p:cTn id="1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lumMod val="85000"/>
              <a:lumOff val="1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6</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13:  Solution</a:t>
            </a:r>
          </a:p>
        </p:txBody>
      </p:sp>
      <p:sp>
        <p:nvSpPr>
          <p:cNvPr id="13" name="TextBox 12">
            <a:extLst>
              <a:ext uri="{FF2B5EF4-FFF2-40B4-BE49-F238E27FC236}">
                <a16:creationId xmlns:a16="http://schemas.microsoft.com/office/drawing/2014/main" id="{705A9221-30E7-0CB0-799D-8AB2A4472209}"/>
              </a:ext>
            </a:extLst>
          </p:cNvPr>
          <p:cNvSpPr txBox="1"/>
          <p:nvPr/>
        </p:nvSpPr>
        <p:spPr>
          <a:xfrm>
            <a:off x="528879" y="5572006"/>
            <a:ext cx="2417649" cy="1077218"/>
          </a:xfrm>
          <a:prstGeom prst="rect">
            <a:avLst/>
          </a:prstGeom>
          <a:solidFill>
            <a:srgbClr val="FFFF00"/>
          </a:solidFill>
        </p:spPr>
        <p:txBody>
          <a:bodyPr wrap="none">
            <a:spAutoFit/>
          </a:bodyPr>
          <a:lstStyle/>
          <a:p>
            <a:pPr algn="ctr">
              <a:defRPr/>
            </a:pPr>
            <a:r>
              <a:rPr lang="en-US" sz="3200" b="1" dirty="0">
                <a:solidFill>
                  <a:srgbClr val="C00000"/>
                </a:solidFill>
                <a:latin typeface="Arial" panose="020B0604020202020204" pitchFamily="34" charset="0"/>
                <a:cs typeface="Arial" panose="020B0604020202020204" pitchFamily="34" charset="0"/>
              </a:rPr>
              <a:t>Rome led </a:t>
            </a:r>
          </a:p>
          <a:p>
            <a:pPr algn="ctr">
              <a:defRPr/>
            </a:pPr>
            <a:r>
              <a:rPr lang="en-US" sz="3200" b="1" dirty="0">
                <a:solidFill>
                  <a:srgbClr val="C00000"/>
                </a:solidFill>
                <a:latin typeface="Arial" panose="020B0604020202020204" pitchFamily="34" charset="0"/>
                <a:cs typeface="Arial" panose="020B0604020202020204" pitchFamily="34" charset="0"/>
              </a:rPr>
              <a:t>By Caesars</a:t>
            </a:r>
          </a:p>
        </p:txBody>
      </p:sp>
      <p:grpSp>
        <p:nvGrpSpPr>
          <p:cNvPr id="24" name="Group 23">
            <a:extLst>
              <a:ext uri="{FF2B5EF4-FFF2-40B4-BE49-F238E27FC236}">
                <a16:creationId xmlns:a16="http://schemas.microsoft.com/office/drawing/2014/main" id="{E6376340-A361-E681-E0BC-5180D88C0337}"/>
              </a:ext>
            </a:extLst>
          </p:cNvPr>
          <p:cNvGrpSpPr/>
          <p:nvPr/>
        </p:nvGrpSpPr>
        <p:grpSpPr>
          <a:xfrm>
            <a:off x="215467" y="977914"/>
            <a:ext cx="3044473" cy="4405275"/>
            <a:chOff x="215467" y="977914"/>
            <a:chExt cx="3044473" cy="4405275"/>
          </a:xfrm>
        </p:grpSpPr>
        <p:sp>
          <p:nvSpPr>
            <p:cNvPr id="25" name="TextBox 24">
              <a:extLst>
                <a:ext uri="{FF2B5EF4-FFF2-40B4-BE49-F238E27FC236}">
                  <a16:creationId xmlns:a16="http://schemas.microsoft.com/office/drawing/2014/main" id="{F157BE53-5F21-6CD2-98B5-13BFC1358450}"/>
                </a:ext>
              </a:extLst>
            </p:cNvPr>
            <p:cNvSpPr txBox="1"/>
            <p:nvPr/>
          </p:nvSpPr>
          <p:spPr>
            <a:xfrm>
              <a:off x="543364" y="977914"/>
              <a:ext cx="2410489" cy="646331"/>
            </a:xfrm>
            <a:prstGeom prst="rect">
              <a:avLst/>
            </a:prstGeom>
            <a:noFill/>
          </p:spPr>
          <p:txBody>
            <a:bodyPr wrap="square">
              <a:spAutoFit/>
            </a:bodyPr>
            <a:lstStyle/>
            <a:p>
              <a:pPr algn="ctr">
                <a:defRPr/>
              </a:pPr>
              <a:r>
                <a:rPr lang="en-US" sz="3600" b="1" dirty="0">
                  <a:solidFill>
                    <a:srgbClr val="FFFF00"/>
                  </a:solidFill>
                  <a:latin typeface="Arial" panose="020B0604020202020204" pitchFamily="34" charset="0"/>
                  <a:cs typeface="Arial" panose="020B0604020202020204" pitchFamily="34" charset="0"/>
                </a:rPr>
                <a:t>Beast #1</a:t>
              </a:r>
            </a:p>
          </p:txBody>
        </p:sp>
        <p:pic>
          <p:nvPicPr>
            <p:cNvPr id="26" name="Picture 25">
              <a:extLst>
                <a:ext uri="{FF2B5EF4-FFF2-40B4-BE49-F238E27FC236}">
                  <a16:creationId xmlns:a16="http://schemas.microsoft.com/office/drawing/2014/main" id="{7E705419-53EF-AD37-7CEC-2A73165EDFFE}"/>
                </a:ext>
              </a:extLst>
            </p:cNvPr>
            <p:cNvPicPr>
              <a:picLocks noChangeAspect="1"/>
            </p:cNvPicPr>
            <p:nvPr/>
          </p:nvPicPr>
          <p:blipFill>
            <a:blip r:embed="rId4"/>
            <a:stretch>
              <a:fillRect/>
            </a:stretch>
          </p:blipFill>
          <p:spPr>
            <a:xfrm>
              <a:off x="215467" y="1645131"/>
              <a:ext cx="3044473" cy="3738058"/>
            </a:xfrm>
            <a:prstGeom prst="rect">
              <a:avLst/>
            </a:prstGeom>
          </p:spPr>
        </p:pic>
      </p:grpSp>
      <p:grpSp>
        <p:nvGrpSpPr>
          <p:cNvPr id="27" name="Group 26">
            <a:extLst>
              <a:ext uri="{FF2B5EF4-FFF2-40B4-BE49-F238E27FC236}">
                <a16:creationId xmlns:a16="http://schemas.microsoft.com/office/drawing/2014/main" id="{7B1271C1-7FBA-D91E-9384-BB1AE9A7CBCB}"/>
              </a:ext>
            </a:extLst>
          </p:cNvPr>
          <p:cNvGrpSpPr/>
          <p:nvPr/>
        </p:nvGrpSpPr>
        <p:grpSpPr>
          <a:xfrm>
            <a:off x="4310486" y="978675"/>
            <a:ext cx="3488794" cy="4403619"/>
            <a:chOff x="4310486" y="978675"/>
            <a:chExt cx="3488794" cy="4403619"/>
          </a:xfrm>
        </p:grpSpPr>
        <p:sp>
          <p:nvSpPr>
            <p:cNvPr id="28" name="TextBox 27">
              <a:extLst>
                <a:ext uri="{FF2B5EF4-FFF2-40B4-BE49-F238E27FC236}">
                  <a16:creationId xmlns:a16="http://schemas.microsoft.com/office/drawing/2014/main" id="{4E1979C2-39E6-6A86-3A2D-CEB263EFA880}"/>
                </a:ext>
              </a:extLst>
            </p:cNvPr>
            <p:cNvSpPr txBox="1"/>
            <p:nvPr/>
          </p:nvSpPr>
          <p:spPr>
            <a:xfrm>
              <a:off x="4310486" y="978675"/>
              <a:ext cx="3488794" cy="646331"/>
            </a:xfrm>
            <a:prstGeom prst="rect">
              <a:avLst/>
            </a:prstGeom>
            <a:noFill/>
          </p:spPr>
          <p:txBody>
            <a:bodyPr wrap="square">
              <a:spAutoFit/>
            </a:bodyPr>
            <a:lstStyle/>
            <a:p>
              <a:pPr algn="ctr">
                <a:defRPr/>
              </a:pPr>
              <a:r>
                <a:rPr lang="en-US" sz="3600" b="1" dirty="0">
                  <a:solidFill>
                    <a:srgbClr val="FFFF00"/>
                  </a:solidFill>
                  <a:latin typeface="Arial" panose="020B0604020202020204" pitchFamily="34" charset="0"/>
                  <a:cs typeface="Arial" panose="020B0604020202020204" pitchFamily="34" charset="0"/>
                </a:rPr>
                <a:t>Image </a:t>
              </a:r>
              <a:r>
                <a:rPr lang="en-US" sz="2000" b="1" dirty="0">
                  <a:solidFill>
                    <a:srgbClr val="FFFF00"/>
                  </a:solidFill>
                  <a:latin typeface="Arial" panose="020B0604020202020204" pitchFamily="34" charset="0"/>
                  <a:cs typeface="Arial" panose="020B0604020202020204" pitchFamily="34" charset="0"/>
                </a:rPr>
                <a:t>to</a:t>
              </a:r>
              <a:r>
                <a:rPr lang="en-US" sz="3600" b="1" dirty="0">
                  <a:solidFill>
                    <a:srgbClr val="FFFF00"/>
                  </a:solidFill>
                  <a:latin typeface="Arial" panose="020B0604020202020204" pitchFamily="34" charset="0"/>
                  <a:cs typeface="Arial" panose="020B0604020202020204" pitchFamily="34" charset="0"/>
                </a:rPr>
                <a:t> Beast</a:t>
              </a:r>
            </a:p>
          </p:txBody>
        </p:sp>
        <p:pic>
          <p:nvPicPr>
            <p:cNvPr id="29" name="Picture 28">
              <a:extLst>
                <a:ext uri="{FF2B5EF4-FFF2-40B4-BE49-F238E27FC236}">
                  <a16:creationId xmlns:a16="http://schemas.microsoft.com/office/drawing/2014/main" id="{0A8408C2-6A12-3655-FA84-0E1BB0FF6BC1}"/>
                </a:ext>
              </a:extLst>
            </p:cNvPr>
            <p:cNvPicPr>
              <a:picLocks noChangeAspect="1"/>
            </p:cNvPicPr>
            <p:nvPr/>
          </p:nvPicPr>
          <p:blipFill>
            <a:blip r:embed="rId5"/>
            <a:stretch>
              <a:fillRect/>
            </a:stretch>
          </p:blipFill>
          <p:spPr>
            <a:xfrm>
              <a:off x="5101470" y="1648494"/>
              <a:ext cx="2105025" cy="3733800"/>
            </a:xfrm>
            <a:prstGeom prst="rect">
              <a:avLst/>
            </a:prstGeom>
          </p:spPr>
        </p:pic>
      </p:grpSp>
      <p:grpSp>
        <p:nvGrpSpPr>
          <p:cNvPr id="30" name="Group 29">
            <a:extLst>
              <a:ext uri="{FF2B5EF4-FFF2-40B4-BE49-F238E27FC236}">
                <a16:creationId xmlns:a16="http://schemas.microsoft.com/office/drawing/2014/main" id="{7B99352E-DF08-0932-08F8-BDB68B7F051F}"/>
              </a:ext>
            </a:extLst>
          </p:cNvPr>
          <p:cNvGrpSpPr/>
          <p:nvPr/>
        </p:nvGrpSpPr>
        <p:grpSpPr>
          <a:xfrm>
            <a:off x="9048024" y="977914"/>
            <a:ext cx="2900849" cy="4405925"/>
            <a:chOff x="9048024" y="977914"/>
            <a:chExt cx="2900849" cy="4405925"/>
          </a:xfrm>
        </p:grpSpPr>
        <p:sp>
          <p:nvSpPr>
            <p:cNvPr id="31" name="TextBox 30">
              <a:extLst>
                <a:ext uri="{FF2B5EF4-FFF2-40B4-BE49-F238E27FC236}">
                  <a16:creationId xmlns:a16="http://schemas.microsoft.com/office/drawing/2014/main" id="{966982A1-3849-7DDD-DAAB-CF4188579932}"/>
                </a:ext>
              </a:extLst>
            </p:cNvPr>
            <p:cNvSpPr txBox="1"/>
            <p:nvPr/>
          </p:nvSpPr>
          <p:spPr>
            <a:xfrm>
              <a:off x="9234842" y="977914"/>
              <a:ext cx="2547621" cy="646331"/>
            </a:xfrm>
            <a:prstGeom prst="rect">
              <a:avLst/>
            </a:prstGeom>
            <a:noFill/>
          </p:spPr>
          <p:txBody>
            <a:bodyPr wrap="square">
              <a:spAutoFit/>
            </a:bodyPr>
            <a:lstStyle/>
            <a:p>
              <a:pPr algn="ctr">
                <a:defRPr/>
              </a:pPr>
              <a:r>
                <a:rPr lang="en-US" sz="3600" b="1" dirty="0">
                  <a:solidFill>
                    <a:srgbClr val="FFFF00"/>
                  </a:solidFill>
                  <a:latin typeface="Arial" panose="020B0604020202020204" pitchFamily="34" charset="0"/>
                  <a:cs typeface="Arial" panose="020B0604020202020204" pitchFamily="34" charset="0"/>
                </a:rPr>
                <a:t>Beast #2</a:t>
              </a:r>
            </a:p>
          </p:txBody>
        </p:sp>
        <p:pic>
          <p:nvPicPr>
            <p:cNvPr id="32" name="Picture 31">
              <a:extLst>
                <a:ext uri="{FF2B5EF4-FFF2-40B4-BE49-F238E27FC236}">
                  <a16:creationId xmlns:a16="http://schemas.microsoft.com/office/drawing/2014/main" id="{F185DBF1-48EB-A500-59E9-9205E7ECC05C}"/>
                </a:ext>
              </a:extLst>
            </p:cNvPr>
            <p:cNvPicPr>
              <a:picLocks noChangeAspect="1"/>
            </p:cNvPicPr>
            <p:nvPr/>
          </p:nvPicPr>
          <p:blipFill>
            <a:blip r:embed="rId6"/>
            <a:stretch>
              <a:fillRect/>
            </a:stretch>
          </p:blipFill>
          <p:spPr>
            <a:xfrm>
              <a:off x="9048024" y="1649814"/>
              <a:ext cx="2900849" cy="3734025"/>
            </a:xfrm>
            <a:prstGeom prst="rect">
              <a:avLst/>
            </a:prstGeom>
          </p:spPr>
        </p:pic>
      </p:grpSp>
      <p:sp>
        <p:nvSpPr>
          <p:cNvPr id="11" name="TextBox 10">
            <a:extLst>
              <a:ext uri="{FF2B5EF4-FFF2-40B4-BE49-F238E27FC236}">
                <a16:creationId xmlns:a16="http://schemas.microsoft.com/office/drawing/2014/main" id="{93F18EC7-6E8E-9D13-51C0-1C9D4F26CBFC}"/>
              </a:ext>
            </a:extLst>
          </p:cNvPr>
          <p:cNvSpPr txBox="1"/>
          <p:nvPr/>
        </p:nvSpPr>
        <p:spPr>
          <a:xfrm>
            <a:off x="8937812" y="5571063"/>
            <a:ext cx="3146612" cy="1077218"/>
          </a:xfrm>
          <a:prstGeom prst="rect">
            <a:avLst/>
          </a:prstGeom>
          <a:solidFill>
            <a:srgbClr val="FFFF00"/>
          </a:solidFill>
        </p:spPr>
        <p:txBody>
          <a:bodyPr wrap="square">
            <a:spAutoFit/>
          </a:bodyPr>
          <a:lstStyle/>
          <a:p>
            <a:pPr algn="ctr">
              <a:defRPr/>
            </a:pPr>
            <a:r>
              <a:rPr lang="en-US" sz="3200" b="1" dirty="0">
                <a:solidFill>
                  <a:srgbClr val="C00000"/>
                </a:solidFill>
                <a:latin typeface="Arial" panose="020B0604020202020204" pitchFamily="34" charset="0"/>
                <a:cs typeface="Arial" panose="020B0604020202020204" pitchFamily="34" charset="0"/>
              </a:rPr>
              <a:t>Military</a:t>
            </a:r>
          </a:p>
          <a:p>
            <a:pPr algn="ctr">
              <a:defRPr/>
            </a:pPr>
            <a:r>
              <a:rPr lang="en-US" sz="3200" b="1" dirty="0">
                <a:solidFill>
                  <a:srgbClr val="C00000"/>
                </a:solidFill>
                <a:latin typeface="Arial" panose="020B0604020202020204" pitchFamily="34" charset="0"/>
                <a:cs typeface="Arial" panose="020B0604020202020204" pitchFamily="34" charset="0"/>
              </a:rPr>
              <a:t>and Governors</a:t>
            </a:r>
          </a:p>
        </p:txBody>
      </p:sp>
      <p:sp>
        <p:nvSpPr>
          <p:cNvPr id="4" name="TextBox 3">
            <a:extLst>
              <a:ext uri="{FF2B5EF4-FFF2-40B4-BE49-F238E27FC236}">
                <a16:creationId xmlns:a16="http://schemas.microsoft.com/office/drawing/2014/main" id="{5B47B4D9-4ACC-725E-F7BA-65083E47CD59}"/>
              </a:ext>
            </a:extLst>
          </p:cNvPr>
          <p:cNvSpPr txBox="1"/>
          <p:nvPr/>
        </p:nvSpPr>
        <p:spPr>
          <a:xfrm>
            <a:off x="3676471" y="5572006"/>
            <a:ext cx="4756825" cy="1077218"/>
          </a:xfrm>
          <a:prstGeom prst="rect">
            <a:avLst/>
          </a:prstGeom>
          <a:solidFill>
            <a:srgbClr val="FF0000"/>
          </a:solidFill>
        </p:spPr>
        <p:txBody>
          <a:bodyPr wrap="square">
            <a:spAutoFit/>
          </a:bodyPr>
          <a:lstStyle/>
          <a:p>
            <a:pPr algn="ctr">
              <a:defRPr/>
            </a:pPr>
            <a:r>
              <a:rPr lang="en-US" sz="3200" b="1" dirty="0">
                <a:solidFill>
                  <a:srgbClr val="FFFF00"/>
                </a:solidFill>
                <a:latin typeface="Arial" panose="020B0604020202020204" pitchFamily="34" charset="0"/>
                <a:cs typeface="Arial" panose="020B0604020202020204" pitchFamily="34" charset="0"/>
              </a:rPr>
              <a:t>Law to worship Caesar</a:t>
            </a:r>
          </a:p>
          <a:p>
            <a:pPr algn="ctr">
              <a:defRPr/>
            </a:pPr>
            <a:r>
              <a:rPr lang="en-US" sz="3200" b="1" dirty="0">
                <a:solidFill>
                  <a:srgbClr val="FFFF00"/>
                </a:solidFill>
                <a:latin typeface="Arial" panose="020B0604020202020204" pitchFamily="34" charset="0"/>
                <a:cs typeface="Arial" panose="020B0604020202020204" pitchFamily="34" charset="0"/>
              </a:rPr>
              <a:t>&amp; Literal Idol</a:t>
            </a:r>
          </a:p>
        </p:txBody>
      </p:sp>
    </p:spTree>
    <p:extLst>
      <p:ext uri="{BB962C8B-B14F-4D97-AF65-F5344CB8AC3E}">
        <p14:creationId xmlns:p14="http://schemas.microsoft.com/office/powerpoint/2010/main" val="423279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69B030-BE0C-112E-F807-B711A192C101}"/>
              </a:ext>
            </a:extLst>
          </p:cNvPr>
          <p:cNvSpPr>
            <a:spLocks noGrp="1"/>
          </p:cNvSpPr>
          <p:nvPr>
            <p:ph type="sldNum" sz="quarter" idx="10"/>
          </p:nvPr>
        </p:nvSpPr>
        <p:spPr/>
        <p:txBody>
          <a:bodyPr/>
          <a:lstStyle/>
          <a:p>
            <a:fld id="{074AB93A-AEF6-4B2B-8015-AB1375F19FCF}" type="slidenum">
              <a:rPr lang="en-US" smtClean="0"/>
              <a:pPr/>
              <a:t>7</a:t>
            </a:fld>
            <a:endParaRPr lang="en-US"/>
          </a:p>
        </p:txBody>
      </p:sp>
      <p:sp>
        <p:nvSpPr>
          <p:cNvPr id="4" name="TextBox 3">
            <a:extLst>
              <a:ext uri="{FF2B5EF4-FFF2-40B4-BE49-F238E27FC236}">
                <a16:creationId xmlns:a16="http://schemas.microsoft.com/office/drawing/2014/main" id="{C1FECF29-C9A4-5D0B-1CE8-DA9724419638}"/>
              </a:ext>
            </a:extLst>
          </p:cNvPr>
          <p:cNvSpPr txBox="1"/>
          <p:nvPr/>
        </p:nvSpPr>
        <p:spPr>
          <a:xfrm>
            <a:off x="-9728" y="647158"/>
            <a:ext cx="12201728" cy="6001643"/>
          </a:xfrm>
          <a:prstGeom prst="rect">
            <a:avLst/>
          </a:prstGeom>
          <a:solidFill>
            <a:schemeClr val="bg1">
              <a:lumMod val="85000"/>
            </a:schemeClr>
          </a:solidFill>
          <a:ln>
            <a:solidFill>
              <a:schemeClr val="tx1"/>
            </a:solidFill>
          </a:ln>
        </p:spPr>
        <p:txBody>
          <a:bodyPr wrap="square">
            <a:spAutoFit/>
          </a:bodyPr>
          <a:lstStyle/>
          <a:p>
            <a:pPr algn="ctr"/>
            <a:r>
              <a:rPr lang="en-US" sz="2400" b="1" dirty="0"/>
              <a:t>https://readingacts.com/2010/04/02/the-roman-cult-of-emperor-worship/</a:t>
            </a:r>
          </a:p>
          <a:p>
            <a:pPr algn="just"/>
            <a:endParaRPr lang="en-US" sz="2400" b="1" dirty="0">
              <a:latin typeface="Arial" panose="020B0604020202020204" pitchFamily="34" charset="0"/>
              <a:cs typeface="Arial" panose="020B0604020202020204" pitchFamily="34" charset="0"/>
            </a:endParaRPr>
          </a:p>
          <a:p>
            <a:pPr algn="just"/>
            <a:r>
              <a:rPr lang="en-US" sz="2400" b="1" dirty="0">
                <a:latin typeface="Arial" panose="020B0604020202020204" pitchFamily="34" charset="0"/>
                <a:cs typeface="Arial" panose="020B0604020202020204" pitchFamily="34" charset="0"/>
              </a:rPr>
              <a:t>Julius Caesar allowed himself to be worshiped as a god, but his successor Augustus only allowed emperor worship outside of the city of Rome.  Augustus is known in some inscriptions as </a:t>
            </a:r>
            <a:r>
              <a:rPr lang="en-US" sz="2400" b="1" dirty="0">
                <a:solidFill>
                  <a:srgbClr val="FF0000"/>
                </a:solidFill>
                <a:latin typeface="Arial" panose="020B0604020202020204" pitchFamily="34" charset="0"/>
                <a:cs typeface="Arial" panose="020B0604020202020204" pitchFamily="34" charset="0"/>
              </a:rPr>
              <a:t>CAESAR DIVI FILIUS, Son of God</a:t>
            </a:r>
            <a:r>
              <a:rPr lang="en-US" sz="2400" b="1" dirty="0">
                <a:latin typeface="Arial" panose="020B0604020202020204" pitchFamily="34" charset="0"/>
                <a:cs typeface="Arial" panose="020B0604020202020204" pitchFamily="34" charset="0"/>
              </a:rPr>
              <a:t>, that is, Son of eternal Caesar.  Oaths were taken on the divine spirit of the emperor. His image was publicly adored. Worship of the image was a regular military duty.   Caligula was the first emperor to demand to be worshiped, he demanded that citizens everywhere bow to his statue.  Nero also claimed to be divine, although in neither case was there a requirement to worship the emperor.  As Augustus had been Zeus incarnate, so Nero was Apollo incarnate. Even Seneca called him as the long-awaited savior of the world.</a:t>
            </a:r>
          </a:p>
          <a:p>
            <a:pPr algn="just"/>
            <a:endParaRPr lang="en-US" sz="2400" b="1" dirty="0">
              <a:latin typeface="Arial" panose="020B0604020202020204" pitchFamily="34" charset="0"/>
              <a:cs typeface="Arial" panose="020B0604020202020204" pitchFamily="34" charset="0"/>
            </a:endParaRPr>
          </a:p>
          <a:p>
            <a:pPr algn="just"/>
            <a:r>
              <a:rPr lang="en-US" sz="2400" b="1" dirty="0">
                <a:latin typeface="Arial" panose="020B0604020202020204" pitchFamily="34" charset="0"/>
                <a:cs typeface="Arial" panose="020B0604020202020204" pitchFamily="34" charset="0"/>
              </a:rPr>
              <a:t>Domitian took the title "</a:t>
            </a:r>
            <a:r>
              <a:rPr lang="en-US" sz="2400" b="1" dirty="0">
                <a:solidFill>
                  <a:srgbClr val="FF0000"/>
                </a:solidFill>
                <a:latin typeface="Arial" panose="020B0604020202020204" pitchFamily="34" charset="0"/>
                <a:cs typeface="Arial" panose="020B0604020202020204" pitchFamily="34" charset="0"/>
              </a:rPr>
              <a:t>lord and god</a:t>
            </a:r>
            <a:r>
              <a:rPr lang="en-US" sz="2400" b="1" dirty="0">
                <a:latin typeface="Arial" panose="020B0604020202020204" pitchFamily="34" charset="0"/>
                <a:cs typeface="Arial" panose="020B0604020202020204" pitchFamily="34" charset="0"/>
              </a:rPr>
              <a:t>" and ordered people to confess he was "</a:t>
            </a:r>
            <a:r>
              <a:rPr lang="en-US" sz="2400" b="1" dirty="0">
                <a:solidFill>
                  <a:srgbClr val="FF0000"/>
                </a:solidFill>
                <a:latin typeface="Arial" panose="020B0604020202020204" pitchFamily="34" charset="0"/>
                <a:cs typeface="Arial" panose="020B0604020202020204" pitchFamily="34" charset="0"/>
              </a:rPr>
              <a:t>lord and god</a:t>
            </a:r>
            <a:r>
              <a:rPr lang="en-US" sz="2400" b="1" dirty="0">
                <a:latin typeface="Arial" panose="020B0604020202020204" pitchFamily="34" charset="0"/>
                <a:cs typeface="Arial" panose="020B0604020202020204" pitchFamily="34" charset="0"/>
              </a:rPr>
              <a:t>" as a test of loyalty </a:t>
            </a:r>
            <a:r>
              <a:rPr lang="en-US" sz="2400" b="1" dirty="0">
                <a:solidFill>
                  <a:srgbClr val="0070C0"/>
                </a:solidFill>
                <a:latin typeface="Arial" panose="020B0604020202020204" pitchFamily="34" charset="0"/>
                <a:cs typeface="Arial" panose="020B0604020202020204" pitchFamily="34" charset="0"/>
              </a:rPr>
              <a:t>(Suetonius, The Lives of the Caesars, Book 8: Domitian 13)</a:t>
            </a:r>
            <a:r>
              <a:rPr lang="en-US" sz="2400" b="1" dirty="0">
                <a:latin typeface="Arial" panose="020B0604020202020204" pitchFamily="34" charset="0"/>
                <a:cs typeface="Arial" panose="020B0604020202020204" pitchFamily="34" charset="0"/>
              </a:rPr>
              <a:t>.  </a:t>
            </a:r>
          </a:p>
        </p:txBody>
      </p:sp>
      <p:sp>
        <p:nvSpPr>
          <p:cNvPr id="9" name="Title 1">
            <a:extLst>
              <a:ext uri="{FF2B5EF4-FFF2-40B4-BE49-F238E27FC236}">
                <a16:creationId xmlns:a16="http://schemas.microsoft.com/office/drawing/2014/main" id="{C36D309C-8F60-1ABF-E6EA-91C0B664552D}"/>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“The Roman Cult Of Emperor Worship”</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087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69B030-BE0C-112E-F807-B711A192C101}"/>
              </a:ext>
            </a:extLst>
          </p:cNvPr>
          <p:cNvSpPr>
            <a:spLocks noGrp="1"/>
          </p:cNvSpPr>
          <p:nvPr>
            <p:ph type="sldNum" sz="quarter" idx="10"/>
          </p:nvPr>
        </p:nvSpPr>
        <p:spPr/>
        <p:txBody>
          <a:bodyPr/>
          <a:lstStyle/>
          <a:p>
            <a:fld id="{074AB93A-AEF6-4B2B-8015-AB1375F19FCF}" type="slidenum">
              <a:rPr lang="en-US" smtClean="0"/>
              <a:pPr/>
              <a:t>8</a:t>
            </a:fld>
            <a:endParaRPr lang="en-US"/>
          </a:p>
        </p:txBody>
      </p:sp>
      <p:sp>
        <p:nvSpPr>
          <p:cNvPr id="4" name="TextBox 3">
            <a:extLst>
              <a:ext uri="{FF2B5EF4-FFF2-40B4-BE49-F238E27FC236}">
                <a16:creationId xmlns:a16="http://schemas.microsoft.com/office/drawing/2014/main" id="{C1FECF29-C9A4-5D0B-1CE8-DA9724419638}"/>
              </a:ext>
            </a:extLst>
          </p:cNvPr>
          <p:cNvSpPr txBox="1"/>
          <p:nvPr/>
        </p:nvSpPr>
        <p:spPr>
          <a:xfrm>
            <a:off x="-9728" y="647158"/>
            <a:ext cx="12201728" cy="5632311"/>
          </a:xfrm>
          <a:prstGeom prst="rect">
            <a:avLst/>
          </a:prstGeom>
          <a:solidFill>
            <a:schemeClr val="bg1">
              <a:lumMod val="85000"/>
            </a:schemeClr>
          </a:solidFill>
          <a:ln>
            <a:solidFill>
              <a:schemeClr val="tx1"/>
            </a:solidFill>
          </a:ln>
        </p:spPr>
        <p:txBody>
          <a:bodyPr wrap="square">
            <a:spAutoFit/>
          </a:bodyPr>
          <a:lstStyle/>
          <a:p>
            <a:pPr algn="just"/>
            <a:r>
              <a:rPr lang="en-US" sz="2400" b="1" dirty="0">
                <a:latin typeface="Arial" panose="020B0604020202020204" pitchFamily="34" charset="0"/>
                <a:cs typeface="Arial" panose="020B0604020202020204" pitchFamily="34" charset="0"/>
              </a:rPr>
              <a:t>Marital says the "beasts in the arena" hailed him as a god.  While this is clearly legendary, it does reflect a contemporary writer implying divine honors for Domitian.  Dio Cassius </a:t>
            </a:r>
            <a:r>
              <a:rPr lang="en-US" sz="2400" b="1" dirty="0">
                <a:solidFill>
                  <a:srgbClr val="0070C0"/>
                </a:solidFill>
                <a:latin typeface="Arial" panose="020B0604020202020204" pitchFamily="34" charset="0"/>
                <a:cs typeface="Arial" panose="020B0604020202020204" pitchFamily="34" charset="0"/>
              </a:rPr>
              <a:t>(Roman History 67.14)</a:t>
            </a:r>
            <a:r>
              <a:rPr lang="en-US" sz="2400" b="1" dirty="0">
                <a:latin typeface="Arial" panose="020B0604020202020204" pitchFamily="34" charset="0"/>
                <a:cs typeface="Arial" panose="020B0604020202020204" pitchFamily="34" charset="0"/>
              </a:rPr>
              <a:t> refers to Domitian exiling a Flavius Clemens and his wife, Flavia </a:t>
            </a:r>
            <a:r>
              <a:rPr lang="en-US" sz="2400" b="1" dirty="0" err="1">
                <a:latin typeface="Arial" panose="020B0604020202020204" pitchFamily="34" charset="0"/>
                <a:cs typeface="Arial" panose="020B0604020202020204" pitchFamily="34" charset="0"/>
              </a:rPr>
              <a:t>Domitilla</a:t>
            </a:r>
            <a:r>
              <a:rPr lang="en-US" sz="2400" b="1" dirty="0">
                <a:latin typeface="Arial" panose="020B0604020202020204" pitchFamily="34" charset="0"/>
                <a:cs typeface="Arial" panose="020B0604020202020204" pitchFamily="34" charset="0"/>
              </a:rPr>
              <a:t> for "atheism".  Atheism is the charge made against those who drifted into "things Jewish". Dio Chrysostom </a:t>
            </a:r>
            <a:r>
              <a:rPr lang="en-US" sz="2400" b="1" dirty="0">
                <a:solidFill>
                  <a:srgbClr val="0070C0"/>
                </a:solidFill>
                <a:latin typeface="Arial" panose="020B0604020202020204" pitchFamily="34" charset="0"/>
                <a:cs typeface="Arial" panose="020B0604020202020204" pitchFamily="34" charset="0"/>
              </a:rPr>
              <a:t>(40 – 115 AD, Greek orator, writer, philosopher, and historian)</a:t>
            </a:r>
            <a:r>
              <a:rPr lang="en-US" sz="2400" b="1" dirty="0">
                <a:latin typeface="Arial" panose="020B0604020202020204" pitchFamily="34" charset="0"/>
                <a:cs typeface="Arial" panose="020B0604020202020204" pitchFamily="34" charset="0"/>
              </a:rPr>
              <a:t> reported that Domitian liked to "be flattered" as "master and god".  Those who refused to flatter him in this way risked trouble. </a:t>
            </a:r>
            <a:r>
              <a:rPr lang="en-US" sz="2400" b="1" dirty="0">
                <a:solidFill>
                  <a:srgbClr val="0070C0"/>
                </a:solidFill>
                <a:latin typeface="Arial" panose="020B0604020202020204" pitchFamily="34" charset="0"/>
                <a:cs typeface="Arial" panose="020B0604020202020204" pitchFamily="34" charset="0"/>
              </a:rPr>
              <a:t>(In Oratorio 45:1, see also First Discourse on Kingship, 1.14-15)</a:t>
            </a:r>
            <a:r>
              <a:rPr lang="en-US" sz="2400" b="1" dirty="0">
                <a:latin typeface="Arial" panose="020B0604020202020204" pitchFamily="34" charset="0"/>
                <a:cs typeface="Arial" panose="020B0604020202020204" pitchFamily="34" charset="0"/>
              </a:rPr>
              <a:t>.</a:t>
            </a:r>
          </a:p>
          <a:p>
            <a:pPr algn="just"/>
            <a:endParaRPr lang="en-US" sz="2400" b="1" dirty="0">
              <a:latin typeface="Arial" panose="020B0604020202020204" pitchFamily="34" charset="0"/>
              <a:cs typeface="Arial" panose="020B0604020202020204" pitchFamily="34" charset="0"/>
            </a:endParaRPr>
          </a:p>
          <a:p>
            <a:pPr algn="just"/>
            <a:r>
              <a:rPr lang="en-US" sz="2400" b="1" dirty="0">
                <a:latin typeface="Arial" panose="020B0604020202020204" pitchFamily="34" charset="0"/>
                <a:cs typeface="Arial" panose="020B0604020202020204" pitchFamily="34" charset="0"/>
              </a:rPr>
              <a:t>How prevalent was the imperial cult in Asia Minor?  Of the seven cities mentioned in Revelation 2-3, five have imperial priests and altars (all but Philadelphia and Laodicea) and six have imperial temples (all but Thyatira).  At Pergamum, an imperial temple was established as early as 28 B.C.  The city was so central to the imperial cult that Revelation describes this city as having the "</a:t>
            </a:r>
            <a:r>
              <a:rPr lang="en-US" sz="2400" b="1" dirty="0">
                <a:solidFill>
                  <a:srgbClr val="FF0000"/>
                </a:solidFill>
                <a:latin typeface="Arial" panose="020B0604020202020204" pitchFamily="34" charset="0"/>
                <a:cs typeface="Arial" panose="020B0604020202020204" pitchFamily="34" charset="0"/>
              </a:rPr>
              <a:t>throne of Satan</a:t>
            </a:r>
            <a:r>
              <a:rPr lang="en-US" sz="2400" b="1" dirty="0">
                <a:latin typeface="Arial" panose="020B0604020202020204" pitchFamily="34" charset="0"/>
                <a:cs typeface="Arial" panose="020B0604020202020204" pitchFamily="34" charset="0"/>
              </a:rPr>
              <a:t>".  In short, a Christian in Asia Minor could not avoid the Imperial Cult.</a:t>
            </a:r>
          </a:p>
        </p:txBody>
      </p:sp>
      <p:sp>
        <p:nvSpPr>
          <p:cNvPr id="5" name="Title 1">
            <a:extLst>
              <a:ext uri="{FF2B5EF4-FFF2-40B4-BE49-F238E27FC236}">
                <a16:creationId xmlns:a16="http://schemas.microsoft.com/office/drawing/2014/main" id="{F129832D-81DA-5EAB-CC31-B47FF60BEF91}"/>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“The Roman Cult Of Emperor Worship”</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728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69B030-BE0C-112E-F807-B711A192C101}"/>
              </a:ext>
            </a:extLst>
          </p:cNvPr>
          <p:cNvSpPr>
            <a:spLocks noGrp="1"/>
          </p:cNvSpPr>
          <p:nvPr>
            <p:ph type="sldNum" sz="quarter" idx="10"/>
          </p:nvPr>
        </p:nvSpPr>
        <p:spPr/>
        <p:txBody>
          <a:bodyPr/>
          <a:lstStyle/>
          <a:p>
            <a:fld id="{074AB93A-AEF6-4B2B-8015-AB1375F19FCF}" type="slidenum">
              <a:rPr lang="en-US" smtClean="0"/>
              <a:pPr/>
              <a:t>9</a:t>
            </a:fld>
            <a:endParaRPr lang="en-US"/>
          </a:p>
        </p:txBody>
      </p:sp>
      <p:sp>
        <p:nvSpPr>
          <p:cNvPr id="4" name="TextBox 3">
            <a:extLst>
              <a:ext uri="{FF2B5EF4-FFF2-40B4-BE49-F238E27FC236}">
                <a16:creationId xmlns:a16="http://schemas.microsoft.com/office/drawing/2014/main" id="{C1FECF29-C9A4-5D0B-1CE8-DA9724419638}"/>
              </a:ext>
            </a:extLst>
          </p:cNvPr>
          <p:cNvSpPr txBox="1"/>
          <p:nvPr/>
        </p:nvSpPr>
        <p:spPr>
          <a:xfrm>
            <a:off x="-9728" y="647158"/>
            <a:ext cx="12201728" cy="3847207"/>
          </a:xfrm>
          <a:prstGeom prst="rect">
            <a:avLst/>
          </a:prstGeom>
          <a:solidFill>
            <a:schemeClr val="bg1">
              <a:lumMod val="85000"/>
            </a:schemeClr>
          </a:solidFill>
          <a:ln>
            <a:solidFill>
              <a:schemeClr val="tx1"/>
            </a:solidFill>
          </a:ln>
        </p:spPr>
        <p:txBody>
          <a:bodyPr wrap="square">
            <a:spAutoFit/>
          </a:bodyPr>
          <a:lstStyle/>
          <a:p>
            <a:pPr algn="just"/>
            <a:r>
              <a:rPr lang="en-US" sz="2400" b="1" dirty="0">
                <a:latin typeface="Arial" panose="020B0604020202020204" pitchFamily="34" charset="0"/>
                <a:cs typeface="Arial" panose="020B0604020202020204" pitchFamily="34" charset="0"/>
              </a:rPr>
              <a:t>It was during the reign of Domitian when the imperial cult became a factor in unifying the empire in Asia Minor. The provincial cult allowed the Roman network of social obligations to be extended to virtually the whole population.  If you lived within the empire, then you were a social client of the Emperor and owed him supreme allegiance.  It is not hard to see, therefore, the struggle which Christians in the late first century would have showing allegiance to Rome - if that allegiance required worship of the Emperor, then the Christian must refuse or compromise their faith.</a:t>
            </a:r>
          </a:p>
          <a:p>
            <a:pPr algn="just"/>
            <a:endParaRPr lang="en-US" sz="2400" b="1" dirty="0">
              <a:latin typeface="Arial" panose="020B0604020202020204" pitchFamily="34" charset="0"/>
              <a:cs typeface="Arial" panose="020B0604020202020204" pitchFamily="34" charset="0"/>
            </a:endParaRPr>
          </a:p>
          <a:p>
            <a:pPr algn="r"/>
            <a:r>
              <a:rPr lang="en-US" sz="2800" b="1" dirty="0"/>
              <a:t>https://readingacts.com/2010/04/02/the-roman-cult-of-emperor-worship/</a:t>
            </a:r>
          </a:p>
        </p:txBody>
      </p:sp>
      <p:sp>
        <p:nvSpPr>
          <p:cNvPr id="5" name="Title 1">
            <a:extLst>
              <a:ext uri="{FF2B5EF4-FFF2-40B4-BE49-F238E27FC236}">
                <a16:creationId xmlns:a16="http://schemas.microsoft.com/office/drawing/2014/main" id="{E30A3175-AE57-323F-1BF2-C0BFFE2FD571}"/>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“The Roman Cult Of Emperor Worship”</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305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6375</TotalTime>
  <Words>2146</Words>
  <Application>Microsoft Office PowerPoint</Application>
  <PresentationFormat>Widescreen</PresentationFormat>
  <Paragraphs>235</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Rounded MT Bold</vt:lpstr>
      <vt:lpstr>Calibri</vt:lpstr>
      <vt:lpstr>Courier New</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Jacobs, Bruce L CTR (US)</dc:creator>
  <cp:lastModifiedBy>Bruce Jacobs</cp:lastModifiedBy>
  <cp:revision>1411</cp:revision>
  <dcterms:created xsi:type="dcterms:W3CDTF">2017-05-11T18:36:00Z</dcterms:created>
  <dcterms:modified xsi:type="dcterms:W3CDTF">2024-04-14T00:24:50Z</dcterms:modified>
</cp:coreProperties>
</file>